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charts/colors8.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olors2.xml" ContentType="application/vnd.ms-office.chartcolorstyle+xml"/>
  <Override PartName="/ppt/charts/style2.xml" ContentType="application/vnd.ms-office.chartstyle+xml"/>
  <Override PartName="/ppt/charts/chart2.xml" ContentType="application/vnd.openxmlformats-officedocument.drawingml.char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colors5.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1.xml" ContentType="application/vnd.openxmlformats-officedocument.theme+xml"/>
  <Override PartName="/ppt/charts/style8.xml" ContentType="application/vnd.ms-office.chartstyle+xml"/>
  <Override PartName="/ppt/charts/chart8.xml" ContentType="application/vnd.openxmlformats-officedocument.drawingml.chart+xml"/>
  <Override PartName="/ppt/charts/colors7.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style5.xml" ContentType="application/vnd.ms-office.chartstyl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3"/>
  </p:notesMasterIdLst>
  <p:sldIdLst>
    <p:sldId id="256" r:id="rId2"/>
    <p:sldId id="265" r:id="rId3"/>
    <p:sldId id="257" r:id="rId4"/>
    <p:sldId id="258" r:id="rId5"/>
    <p:sldId id="259" r:id="rId6"/>
    <p:sldId id="260" r:id="rId7"/>
    <p:sldId id="261" r:id="rId8"/>
    <p:sldId id="266" r:id="rId9"/>
    <p:sldId id="262" r:id="rId10"/>
    <p:sldId id="263" r:id="rId11"/>
    <p:sldId id="264"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1" autoAdjust="0"/>
    <p:restoredTop sz="74468" autoAdjust="0"/>
  </p:normalViewPr>
  <p:slideViewPr>
    <p:cSldViewPr snapToGrid="0">
      <p:cViewPr varScale="1">
        <p:scale>
          <a:sx n="52" d="100"/>
          <a:sy n="52" d="100"/>
        </p:scale>
        <p:origin x="108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openxmlformats.org/officeDocument/2006/relationships/customXml" Target="../customXml/item5.xml"/></Relationships>
</file>

<file path=ppt/charts/_rels/chart1.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nll.se\hemkataloger\katalog4\ylvsar01\USF\Skrivbord\Analys%20202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marker>
          <c:symbol val="none"/>
        </c:marker>
      </c:pivotFmt>
      <c:pivotFmt>
        <c:idx val="7"/>
        <c:spPr>
          <a:solidFill>
            <a:schemeClr val="accent1"/>
          </a:solidFill>
          <a:ln>
            <a:noFill/>
          </a:ln>
          <a:effectLst/>
        </c:spPr>
      </c:pivotFmt>
      <c:pivotFmt>
        <c:idx val="8"/>
        <c:spPr>
          <a:solidFill>
            <a:schemeClr val="accent1"/>
          </a:solidFill>
          <a:ln>
            <a:noFill/>
          </a:ln>
          <a:effectLst/>
        </c:spPr>
      </c:pivotFmt>
      <c:pivotFmt>
        <c:idx val="9"/>
        <c:spPr>
          <a:solidFill>
            <a:schemeClr val="accent1"/>
          </a:solidFill>
          <a:ln>
            <a:noFill/>
          </a:ln>
          <a:effectLst/>
        </c:spPr>
      </c:pivotFmt>
      <c:pivotFmt>
        <c:idx val="10"/>
        <c:spPr>
          <a:solidFill>
            <a:schemeClr val="accent1"/>
          </a:solidFill>
          <a:ln>
            <a:noFill/>
          </a:ln>
          <a:effectLst/>
        </c:spPr>
      </c:pivotFmt>
      <c:pivotFmt>
        <c:idx val="11"/>
        <c:spPr>
          <a:solidFill>
            <a:schemeClr val="accent1"/>
          </a:solidFill>
          <a:ln>
            <a:noFill/>
          </a:ln>
          <a:effectLst/>
        </c:spPr>
      </c:pivotFmt>
      <c:pivotFmt>
        <c:idx val="12"/>
        <c:spPr>
          <a:solidFill>
            <a:schemeClr val="accent1"/>
          </a:solidFill>
          <a:ln>
            <a:noFill/>
          </a:ln>
          <a:effectLst/>
        </c:spPr>
        <c:marker>
          <c:symbol val="none"/>
        </c:marker>
      </c:pivotFmt>
      <c:pivotFmt>
        <c:idx val="13"/>
        <c:spPr>
          <a:solidFill>
            <a:schemeClr val="accent1"/>
          </a:solidFill>
          <a:ln>
            <a:noFill/>
          </a:ln>
          <a:effectLst/>
        </c:spPr>
      </c:pivotFmt>
      <c:pivotFmt>
        <c:idx val="14"/>
        <c:spPr>
          <a:solidFill>
            <a:schemeClr val="accent1"/>
          </a:solidFill>
          <a:ln>
            <a:noFill/>
          </a:ln>
          <a:effectLst/>
        </c:spPr>
      </c:pivotFmt>
      <c:pivotFmt>
        <c:idx val="15"/>
        <c:spPr>
          <a:solidFill>
            <a:schemeClr val="accent1"/>
          </a:solidFill>
          <a:ln>
            <a:noFill/>
          </a:ln>
          <a:effectLst/>
        </c:spPr>
      </c:pivotFmt>
      <c:pivotFmt>
        <c:idx val="16"/>
        <c:spPr>
          <a:solidFill>
            <a:schemeClr val="accent1"/>
          </a:solidFill>
          <a:ln>
            <a:noFill/>
          </a:ln>
          <a:effectLst/>
        </c:spPr>
      </c:pivotFmt>
      <c:pivotFmt>
        <c:idx val="17"/>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3"/>
              </a:solidFill>
              <a:ln>
                <a:noFill/>
              </a:ln>
              <a:effectLst/>
            </c:spPr>
          </c:dPt>
          <c:dPt>
            <c:idx val="3"/>
            <c:invertIfNegative val="0"/>
            <c:bubble3D val="0"/>
            <c:spPr>
              <a:solidFill>
                <a:schemeClr val="accent4"/>
              </a:solidFill>
              <a:ln>
                <a:noFill/>
              </a:ln>
              <a:effectLst/>
            </c:spPr>
          </c:dPt>
          <c:dPt>
            <c:idx val="4"/>
            <c:invertIfNegative val="0"/>
            <c:bubble3D val="0"/>
            <c:spPr>
              <a:solidFill>
                <a:schemeClr val="accent5"/>
              </a:solidFill>
              <a:ln>
                <a:noFill/>
              </a:ln>
              <a:effectLst/>
            </c:spPr>
          </c:dPt>
          <c:cat>
            <c:strLit>
              <c:ptCount val="5"/>
              <c:pt idx="0">
                <c:v>Attraktiva miljöer och tillgänglighet</c:v>
              </c:pt>
              <c:pt idx="1">
                <c:v>Innovation och företagande</c:v>
              </c:pt>
              <c:pt idx="2">
                <c:v>Internationellt samarbete</c:v>
              </c:pt>
              <c:pt idx="3">
                <c:v>Kompetensförsörjning</c:v>
              </c:pt>
              <c:pt idx="4">
                <c:v>Övrigt</c:v>
              </c:pt>
            </c:strLit>
          </c:cat>
          <c:val>
            <c:numLit>
              <c:formatCode>General</c:formatCode>
              <c:ptCount val="5"/>
              <c:pt idx="0">
                <c:v>44071066</c:v>
              </c:pt>
              <c:pt idx="1">
                <c:v>61584581</c:v>
              </c:pt>
              <c:pt idx="2">
                <c:v>1514011</c:v>
              </c:pt>
              <c:pt idx="3">
                <c:v>6487266</c:v>
              </c:pt>
              <c:pt idx="4">
                <c:v>12967000</c:v>
              </c:pt>
            </c:numLit>
          </c:val>
        </c:ser>
        <c:dLbls>
          <c:showLegendKey val="0"/>
          <c:showVal val="0"/>
          <c:showCatName val="0"/>
          <c:showSerName val="0"/>
          <c:showPercent val="0"/>
          <c:showBubbleSize val="0"/>
        </c:dLbls>
        <c:gapWidth val="219"/>
        <c:overlap val="-27"/>
        <c:axId val="343167200"/>
        <c:axId val="343168768"/>
      </c:barChart>
      <c:catAx>
        <c:axId val="34316720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43168768"/>
        <c:crosses val="autoZero"/>
        <c:auto val="1"/>
        <c:lblAlgn val="ctr"/>
        <c:lblOffset val="100"/>
        <c:noMultiLvlLbl val="0"/>
        <c:extLst>
          <c:ext xmlns:c15="http://schemas.microsoft.com/office/drawing/2012/chart" uri="{F40574EE-89B7-4290-83BB-5DA773EAF853}">
            <c15:numFmt c:formatCode="General" c:sourceLinked="1"/>
          </c:ext>
        </c:extLst>
      </c:catAx>
      <c:valAx>
        <c:axId val="343168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343167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5="http://schemas.microsoft.com/office/drawing/2012/chart" uri="{723BEF56-08C2-4564-9609-F4CBC75E7E54}">
      <c15:pivotSource>
        <c15:name>[Analys 2022.xlsx]PivotChartTable3</c15:name>
        <c15:fmtId val="14"/>
      </c15:pivotSource>
      <c15:pivotOptions>
        <c15:dropZoneFilter val="1"/>
        <c15:dropZoneCategories val="1"/>
        <c15:dropZoneData val="1"/>
      </c15: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marker>
          <c:symbol val="none"/>
        </c:marker>
      </c:pivotFmt>
      <c:pivotFmt>
        <c:idx val="6"/>
        <c:spPr>
          <a:solidFill>
            <a:schemeClr val="accent1"/>
          </a:solidFill>
          <a:ln>
            <a:noFill/>
          </a:ln>
          <a:effectLst/>
        </c:spPr>
      </c:pivotFmt>
      <c:pivotFmt>
        <c:idx val="7"/>
        <c:spPr>
          <a:solidFill>
            <a:schemeClr val="accent1"/>
          </a:solidFill>
          <a:ln>
            <a:noFill/>
          </a:ln>
          <a:effectLst/>
        </c:spPr>
      </c:pivotFmt>
      <c:pivotFmt>
        <c:idx val="8"/>
        <c:spPr>
          <a:solidFill>
            <a:schemeClr val="accent1"/>
          </a:solidFill>
          <a:ln>
            <a:noFill/>
          </a:ln>
          <a:effectLst/>
        </c:spPr>
      </c:pivotFmt>
      <c:pivotFmt>
        <c:idx val="9"/>
        <c:spPr>
          <a:solidFill>
            <a:schemeClr val="accent1"/>
          </a:solidFill>
          <a:ln>
            <a:noFill/>
          </a:ln>
          <a:effectLst/>
        </c:spPr>
        <c:marker>
          <c:symbol val="none"/>
        </c:marker>
      </c:pivotFmt>
      <c:pivotFmt>
        <c:idx val="10"/>
        <c:spPr>
          <a:solidFill>
            <a:schemeClr val="accent1"/>
          </a:solidFill>
          <a:ln>
            <a:noFill/>
          </a:ln>
          <a:effectLst/>
        </c:spPr>
      </c:pivotFmt>
      <c:pivotFmt>
        <c:idx val="11"/>
        <c:spPr>
          <a:solidFill>
            <a:schemeClr val="accent1"/>
          </a:solidFill>
          <a:ln>
            <a:noFill/>
          </a:ln>
          <a:effectLst/>
        </c:spPr>
      </c:pivotFmt>
      <c:pivotFmt>
        <c:idx val="12"/>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3"/>
              </a:solidFill>
              <a:ln>
                <a:noFill/>
              </a:ln>
              <a:effectLst/>
            </c:spPr>
          </c:dPt>
          <c:dPt>
            <c:idx val="3"/>
            <c:invertIfNegative val="0"/>
            <c:bubble3D val="0"/>
            <c:spPr>
              <a:solidFill>
                <a:schemeClr val="accent4"/>
              </a:solidFill>
              <a:ln>
                <a:noFill/>
              </a:ln>
              <a:effectLst/>
            </c:spPr>
          </c:dPt>
          <c:cat>
            <c:strLit>
              <c:ptCount val="3"/>
              <c:pt idx="0">
                <c:v>ERP</c:v>
              </c:pt>
              <c:pt idx="1">
                <c:v>Medfinansiering EU</c:v>
              </c:pt>
              <c:pt idx="2">
                <c:v>Regionalt projekt</c:v>
              </c:pt>
            </c:strLit>
          </c:cat>
          <c:val>
            <c:numLit>
              <c:formatCode>General</c:formatCode>
              <c:ptCount val="3"/>
              <c:pt idx="0">
                <c:v>22563443</c:v>
              </c:pt>
              <c:pt idx="1">
                <c:v>72447501</c:v>
              </c:pt>
              <c:pt idx="2">
                <c:v>31612980</c:v>
              </c:pt>
            </c:numLit>
          </c:val>
        </c:ser>
        <c:dLbls>
          <c:showLegendKey val="0"/>
          <c:showVal val="0"/>
          <c:showCatName val="0"/>
          <c:showSerName val="0"/>
          <c:showPercent val="0"/>
          <c:showBubbleSize val="0"/>
        </c:dLbls>
        <c:gapWidth val="219"/>
        <c:overlap val="-27"/>
        <c:axId val="401585840"/>
        <c:axId val="401585448"/>
      </c:barChart>
      <c:catAx>
        <c:axId val="40158584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01585448"/>
        <c:crosses val="autoZero"/>
        <c:auto val="1"/>
        <c:lblAlgn val="ctr"/>
        <c:lblOffset val="100"/>
        <c:noMultiLvlLbl val="0"/>
        <c:extLst>
          <c:ext xmlns:c15="http://schemas.microsoft.com/office/drawing/2012/chart" uri="{F40574EE-89B7-4290-83BB-5DA773EAF853}">
            <c15:numFmt c:formatCode="General" c:sourceLinked="1"/>
          </c:ext>
        </c:extLst>
      </c:catAx>
      <c:valAx>
        <c:axId val="4015854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01585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5="http://schemas.microsoft.com/office/drawing/2012/chart" uri="{723BEF56-08C2-4564-9609-F4CBC75E7E54}">
      <c15:pivotSource>
        <c15:name>[Analys 2022.xlsx]PivotChartTable4</c15:name>
        <c15:fmtId val="12"/>
      </c15:pivotSource>
      <c15:pivotOptions>
        <c15:dropZoneFilter val="1"/>
        <c15:dropZoneCategories val="1"/>
        <c15:dropZoneData val="1"/>
      </c15: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[Analys 2022.xlsx]PivotChartTable5</c:name>
    <c:fmtId val="2"/>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pivotFmt>
      <c:pivotFmt>
        <c:idx val="2"/>
        <c:spPr>
          <a:solidFill>
            <a:schemeClr val="accent1"/>
          </a:solidFill>
          <a:ln>
            <a:noFill/>
          </a:ln>
          <a:effectLst/>
        </c:spPr>
      </c:pivotFmt>
      <c:pivotFmt>
        <c:idx val="3"/>
        <c:spPr>
          <a:solidFill>
            <a:schemeClr val="accent1"/>
          </a:solidFill>
          <a:ln>
            <a:noFill/>
          </a:ln>
          <a:effectLst/>
        </c:spPr>
        <c:marker>
          <c:symbol val="none"/>
        </c:marke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marker>
          <c:symbol val="none"/>
        </c:marker>
      </c:pivotFmt>
      <c:pivotFmt>
        <c:idx val="7"/>
        <c:spPr>
          <a:solidFill>
            <a:schemeClr val="accent1"/>
          </a:solidFill>
          <a:ln>
            <a:noFill/>
          </a:ln>
          <a:effectLst/>
        </c:spPr>
      </c:pivotFmt>
      <c:pivotFmt>
        <c:idx val="8"/>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cat>
            <c:strLit>
              <c:ptCount val="2"/>
              <c:pt idx="0">
                <c:v>19.1.1 Regionala tillväxtåtgärder</c:v>
              </c:pt>
              <c:pt idx="1">
                <c:v>Egna regionala projektmedel</c:v>
              </c:pt>
            </c:strLit>
          </c:cat>
          <c:val>
            <c:numLit>
              <c:formatCode>General</c:formatCode>
              <c:ptCount val="2"/>
              <c:pt idx="0">
                <c:v>104060481</c:v>
              </c:pt>
              <c:pt idx="1">
                <c:v>26024082</c:v>
              </c:pt>
            </c:numLit>
          </c:val>
        </c:ser>
        <c:dLbls>
          <c:showLegendKey val="0"/>
          <c:showVal val="0"/>
          <c:showCatName val="0"/>
          <c:showSerName val="0"/>
          <c:showPercent val="0"/>
          <c:showBubbleSize val="0"/>
        </c:dLbls>
        <c:gapWidth val="150"/>
        <c:axId val="479198560"/>
        <c:axId val="479199344"/>
      </c:barChart>
      <c:catAx>
        <c:axId val="479198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199344"/>
        <c:crosses val="autoZero"/>
        <c:auto val="1"/>
        <c:lblAlgn val="ctr"/>
        <c:lblOffset val="100"/>
        <c:noMultiLvlLbl val="0"/>
        <c:extLst/>
      </c:catAx>
      <c:valAx>
        <c:axId val="4791993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v-SE" sz="1000" b="0" i="0" u="none" strike="noStrike" baseline="0" dirty="0" smtClean="0">
                    <a:effectLst/>
                  </a:rPr>
                  <a:t>Kr</a:t>
                </a:r>
                <a:endParaRPr lang="sv-SE"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198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Blad8!$B$137</c:f>
              <c:strCache>
                <c:ptCount val="1"/>
                <c:pt idx="0">
                  <c:v>Total finansiering 2022</c:v>
                </c:pt>
              </c:strCache>
            </c:strRef>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3"/>
              </a:solidFill>
              <a:ln>
                <a:noFill/>
              </a:ln>
              <a:effectLst/>
            </c:spPr>
          </c:dPt>
          <c:dPt>
            <c:idx val="3"/>
            <c:invertIfNegative val="0"/>
            <c:bubble3D val="0"/>
            <c:spPr>
              <a:solidFill>
                <a:schemeClr val="accent4"/>
              </a:solidFill>
              <a:ln>
                <a:noFill/>
              </a:ln>
              <a:effectLst/>
            </c:spPr>
          </c:dPt>
          <c:dPt>
            <c:idx val="4"/>
            <c:invertIfNegative val="0"/>
            <c:bubble3D val="0"/>
            <c:spPr>
              <a:solidFill>
                <a:schemeClr val="accent5"/>
              </a:solidFill>
              <a:ln>
                <a:noFill/>
              </a:ln>
              <a:effectLst/>
            </c:spPr>
          </c:dPt>
          <c:dPt>
            <c:idx val="5"/>
            <c:invertIfNegative val="0"/>
            <c:bubble3D val="0"/>
            <c:spPr>
              <a:solidFill>
                <a:schemeClr val="accent6"/>
              </a:solidFill>
              <a:ln>
                <a:noFill/>
              </a:ln>
              <a:effectLst/>
            </c:spPr>
          </c:dPt>
          <c:dPt>
            <c:idx val="6"/>
            <c:invertIfNegative val="0"/>
            <c:bubble3D val="0"/>
            <c:spPr>
              <a:solidFill>
                <a:schemeClr val="accent1">
                  <a:lumMod val="60000"/>
                </a:schemeClr>
              </a:solidFill>
              <a:ln>
                <a:noFill/>
              </a:ln>
              <a:effectLst/>
            </c:spPr>
          </c:dPt>
          <c:dPt>
            <c:idx val="7"/>
            <c:invertIfNegative val="0"/>
            <c:bubble3D val="0"/>
            <c:spPr>
              <a:solidFill>
                <a:schemeClr val="accent2">
                  <a:lumMod val="60000"/>
                </a:schemeClr>
              </a:solidFill>
              <a:ln>
                <a:noFill/>
              </a:ln>
              <a:effectLst/>
            </c:spPr>
          </c:dPt>
          <c:dPt>
            <c:idx val="8"/>
            <c:invertIfNegative val="0"/>
            <c:bubble3D val="0"/>
            <c:spPr>
              <a:solidFill>
                <a:schemeClr val="accent3">
                  <a:lumMod val="60000"/>
                </a:schemeClr>
              </a:solidFill>
              <a:ln>
                <a:noFill/>
              </a:ln>
              <a:effectLst/>
            </c:spPr>
          </c:dPt>
          <c:dPt>
            <c:idx val="9"/>
            <c:invertIfNegative val="0"/>
            <c:bubble3D val="0"/>
            <c:spPr>
              <a:solidFill>
                <a:schemeClr val="accent4">
                  <a:lumMod val="60000"/>
                </a:schemeClr>
              </a:solidFill>
              <a:ln>
                <a:noFill/>
              </a:ln>
              <a:effectLst/>
            </c:spPr>
          </c:dPt>
          <c:dPt>
            <c:idx val="10"/>
            <c:invertIfNegative val="0"/>
            <c:bubble3D val="0"/>
            <c:spPr>
              <a:solidFill>
                <a:schemeClr val="accent5">
                  <a:lumMod val="60000"/>
                </a:schemeClr>
              </a:solidFill>
              <a:ln>
                <a:noFill/>
              </a:ln>
              <a:effectLst/>
            </c:spPr>
          </c:dPt>
          <c:dPt>
            <c:idx val="11"/>
            <c:invertIfNegative val="0"/>
            <c:bubble3D val="0"/>
            <c:spPr>
              <a:solidFill>
                <a:schemeClr val="accent6">
                  <a:lumMod val="60000"/>
                </a:schemeClr>
              </a:solidFill>
              <a:ln>
                <a:noFill/>
              </a:ln>
              <a:effectLst/>
            </c:spPr>
          </c:dPt>
          <c:dPt>
            <c:idx val="12"/>
            <c:invertIfNegative val="0"/>
            <c:bubble3D val="0"/>
            <c:spPr>
              <a:solidFill>
                <a:schemeClr val="accent1">
                  <a:lumMod val="80000"/>
                  <a:lumOff val="20000"/>
                </a:schemeClr>
              </a:solidFill>
              <a:ln>
                <a:noFill/>
              </a:ln>
              <a:effectLst/>
            </c:spPr>
          </c:dPt>
          <c:dPt>
            <c:idx val="13"/>
            <c:invertIfNegative val="0"/>
            <c:bubble3D val="0"/>
            <c:spPr>
              <a:solidFill>
                <a:schemeClr val="accent2">
                  <a:lumMod val="80000"/>
                  <a:lumOff val="20000"/>
                </a:schemeClr>
              </a:solidFill>
              <a:ln>
                <a:noFill/>
              </a:ln>
              <a:effectLst/>
            </c:spPr>
          </c:dPt>
          <c:cat>
            <c:strRef>
              <c:f>Blad8!$A$138:$A$151</c:f>
              <c:strCache>
                <c:ptCount val="14"/>
                <c:pt idx="0">
                  <c:v>Arjeplog</c:v>
                </c:pt>
                <c:pt idx="1">
                  <c:v>Arvidsjaur</c:v>
                </c:pt>
                <c:pt idx="2">
                  <c:v>Boden</c:v>
                </c:pt>
                <c:pt idx="3">
                  <c:v>Gällivare</c:v>
                </c:pt>
                <c:pt idx="4">
                  <c:v>Haparanda</c:v>
                </c:pt>
                <c:pt idx="5">
                  <c:v>Jokkmokk</c:v>
                </c:pt>
                <c:pt idx="6">
                  <c:v>Kalix</c:v>
                </c:pt>
                <c:pt idx="7">
                  <c:v>Kiruna</c:v>
                </c:pt>
                <c:pt idx="8">
                  <c:v>Luleå</c:v>
                </c:pt>
                <c:pt idx="9">
                  <c:v>Pajala</c:v>
                </c:pt>
                <c:pt idx="10">
                  <c:v>Piteå</c:v>
                </c:pt>
                <c:pt idx="11">
                  <c:v>Älvsbyn</c:v>
                </c:pt>
                <c:pt idx="12">
                  <c:v>Överkalix</c:v>
                </c:pt>
                <c:pt idx="13">
                  <c:v>Övertorneå</c:v>
                </c:pt>
              </c:strCache>
            </c:strRef>
          </c:cat>
          <c:val>
            <c:numRef>
              <c:f>Blad8!$B$138:$B$151</c:f>
              <c:numCache>
                <c:formatCode>#,##0</c:formatCode>
                <c:ptCount val="14"/>
                <c:pt idx="0">
                  <c:v>7780596.826839827</c:v>
                </c:pt>
                <c:pt idx="1">
                  <c:v>6676680.9300144315</c:v>
                </c:pt>
                <c:pt idx="2">
                  <c:v>8837255.6253968254</c:v>
                </c:pt>
                <c:pt idx="3">
                  <c:v>11957488.26334776</c:v>
                </c:pt>
                <c:pt idx="4">
                  <c:v>6890101.0649350649</c:v>
                </c:pt>
                <c:pt idx="5">
                  <c:v>8965543.6046176068</c:v>
                </c:pt>
                <c:pt idx="6">
                  <c:v>8187127.4522366542</c:v>
                </c:pt>
                <c:pt idx="7">
                  <c:v>5894948.4126984142</c:v>
                </c:pt>
                <c:pt idx="8">
                  <c:v>16721042.261760458</c:v>
                </c:pt>
                <c:pt idx="9">
                  <c:v>14029992.556998553</c:v>
                </c:pt>
                <c:pt idx="10">
                  <c:v>11678153.690331889</c:v>
                </c:pt>
                <c:pt idx="11">
                  <c:v>8005842.6903318912</c:v>
                </c:pt>
                <c:pt idx="12">
                  <c:v>7940810.4523809534</c:v>
                </c:pt>
                <c:pt idx="13">
                  <c:v>7666771.1681096694</c:v>
                </c:pt>
              </c:numCache>
            </c:numRef>
          </c:val>
        </c:ser>
        <c:dLbls>
          <c:showLegendKey val="0"/>
          <c:showVal val="0"/>
          <c:showCatName val="0"/>
          <c:showSerName val="0"/>
          <c:showPercent val="0"/>
          <c:showBubbleSize val="0"/>
        </c:dLbls>
        <c:gapWidth val="219"/>
        <c:overlap val="-27"/>
        <c:axId val="479197776"/>
        <c:axId val="479199736"/>
      </c:barChart>
      <c:catAx>
        <c:axId val="47919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199736"/>
        <c:crosses val="autoZero"/>
        <c:auto val="1"/>
        <c:lblAlgn val="ctr"/>
        <c:lblOffset val="100"/>
        <c:noMultiLvlLbl val="0"/>
      </c:catAx>
      <c:valAx>
        <c:axId val="4791997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sv-SE" sz="1000" b="0" i="0" u="none" strike="noStrike" baseline="0" dirty="0" smtClean="0">
                    <a:effectLst/>
                  </a:rPr>
                  <a:t>Kr</a:t>
                </a:r>
                <a:endParaRPr lang="sv-SE" dirty="0"/>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197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[Analys 2022.xlsx]PivotChartTable2</c:name>
    <c:fmtId val="2"/>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Företagsstöd per bransch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1"/>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1"/>
          <c:showBubbleSize val="0"/>
          <c:extLst>
            <c:ext xmlns:c15="http://schemas.microsoft.com/office/drawing/2012/chart" uri="{CE6537A1-D6FC-4f65-9D91-7224C49458BB}"/>
          </c:extLst>
        </c:dLbl>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pivotFmt>
      <c:pivotFmt>
        <c:idx val="7"/>
        <c:spPr>
          <a:solidFill>
            <a:schemeClr val="accent1"/>
          </a:solidFill>
          <a:ln>
            <a:noFill/>
          </a:ln>
          <a:effectLst/>
        </c:spPr>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1"/>
          <c:showBubbleSize val="0"/>
          <c:extLst>
            <c:ext xmlns:c15="http://schemas.microsoft.com/office/drawing/2012/chart" uri="{CE6537A1-D6FC-4f65-9D91-7224C49458BB}"/>
          </c:extLst>
        </c:dLbl>
      </c:pivotFmt>
      <c:pivotFmt>
        <c:idx val="9"/>
        <c:spPr>
          <a:solidFill>
            <a:schemeClr val="accent1"/>
          </a:solidFill>
          <a:ln>
            <a:noFill/>
          </a:ln>
          <a:effectLst/>
        </c:spPr>
      </c:pivotFmt>
      <c:pivotFmt>
        <c:idx val="10"/>
        <c:spPr>
          <a:solidFill>
            <a:schemeClr val="accent1"/>
          </a:solidFill>
          <a:ln>
            <a:noFill/>
          </a:ln>
          <a:effectLst/>
        </c:spPr>
      </c:pivotFmt>
      <c:pivotFmt>
        <c:idx val="11"/>
        <c:spPr>
          <a:solidFill>
            <a:schemeClr val="accent1"/>
          </a:solidFill>
          <a:ln>
            <a:noFill/>
          </a:ln>
          <a:effectLst/>
        </c:spPr>
      </c:pivotFmt>
      <c:pivotFmt>
        <c:idx val="12"/>
        <c:spPr>
          <a:solidFill>
            <a:schemeClr val="accent1"/>
          </a:solidFill>
          <a:ln>
            <a:noFill/>
          </a:ln>
          <a:effectLst/>
        </c:spPr>
      </c:pivotFmt>
      <c:pivotFmt>
        <c:idx val="13"/>
        <c:spPr>
          <a:solidFill>
            <a:schemeClr val="accent1"/>
          </a:solidFill>
          <a:ln>
            <a:noFill/>
          </a:ln>
          <a:effectLst/>
        </c:spPr>
      </c:pivotFmt>
      <c:pivotFmt>
        <c:idx val="14"/>
        <c:spPr>
          <a:solidFill>
            <a:schemeClr val="accent1"/>
          </a:solidFill>
          <a:ln>
            <a:noFill/>
          </a:ln>
          <a:effectLst/>
        </c:spPr>
      </c:pivotFmt>
    </c:pivotFmts>
    <c:plotArea>
      <c:layout/>
      <c:pieChart>
        <c:varyColors val="1"/>
        <c:ser>
          <c:idx val="0"/>
          <c:order val="0"/>
          <c:tx>
            <c:v>Summa</c:v>
          </c:tx>
          <c:dPt>
            <c:idx val="0"/>
            <c:bubble3D val="0"/>
            <c:spPr>
              <a:solidFill>
                <a:schemeClr val="accent1"/>
              </a:solidFill>
              <a:ln>
                <a:noFill/>
              </a:ln>
              <a:effectLst/>
            </c:spPr>
          </c:dPt>
          <c:dPt>
            <c:idx val="1"/>
            <c:bubble3D val="0"/>
            <c:spPr>
              <a:solidFill>
                <a:schemeClr val="accent2"/>
              </a:solidFill>
              <a:ln>
                <a:noFill/>
              </a:ln>
              <a:effectLst/>
            </c:spPr>
          </c:dPt>
          <c:dPt>
            <c:idx val="2"/>
            <c:bubble3D val="0"/>
            <c:spPr>
              <a:solidFill>
                <a:schemeClr val="accent3"/>
              </a:solidFill>
              <a:ln>
                <a:noFill/>
              </a:ln>
              <a:effectLst/>
            </c:spPr>
          </c:dPt>
          <c:dPt>
            <c:idx val="3"/>
            <c:bubble3D val="0"/>
            <c:spPr>
              <a:solidFill>
                <a:schemeClr val="accent4"/>
              </a:solidFill>
              <a:ln>
                <a:noFill/>
              </a:ln>
              <a:effectLst/>
            </c:spPr>
          </c:dPt>
          <c:dPt>
            <c:idx val="4"/>
            <c:bubble3D val="0"/>
            <c:spPr>
              <a:solidFill>
                <a:schemeClr val="accent5"/>
              </a:solidFill>
              <a:ln>
                <a:noFill/>
              </a:ln>
              <a:effectLst/>
            </c:spPr>
          </c:dPt>
          <c:dPt>
            <c:idx val="5"/>
            <c:bubble3D val="0"/>
            <c:spPr>
              <a:solidFill>
                <a:schemeClr val="accent6"/>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Lit>
              <c:ptCount val="6"/>
              <c:pt idx="0">
                <c:v>Besöksnäring</c:v>
              </c:pt>
              <c:pt idx="1">
                <c:v>Biltest</c:v>
              </c:pt>
              <c:pt idx="2">
                <c:v>Hantverk, kreativa näringar</c:v>
              </c:pt>
              <c:pt idx="3">
                <c:v>Innovationsstöd</c:v>
              </c:pt>
              <c:pt idx="4">
                <c:v>Tillverkningsindustri</c:v>
              </c:pt>
              <c:pt idx="5">
                <c:v>Tjänster</c:v>
              </c:pt>
            </c:strLit>
          </c:cat>
          <c:val>
            <c:numLit>
              <c:formatCode>General</c:formatCode>
              <c:ptCount val="6"/>
              <c:pt idx="0">
                <c:v>15862938</c:v>
              </c:pt>
              <c:pt idx="1">
                <c:v>3114612</c:v>
              </c:pt>
              <c:pt idx="2">
                <c:v>748500</c:v>
              </c:pt>
              <c:pt idx="3">
                <c:v>11932650</c:v>
              </c:pt>
              <c:pt idx="4">
                <c:v>24867412</c:v>
              </c:pt>
              <c:pt idx="5">
                <c:v>3752503</c:v>
              </c:pt>
            </c:numLit>
          </c:val>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[Analys 2022.xlsx]PivotChartTable10</c:name>
    <c:fmtId val="2"/>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marker>
          <c:symbol val="none"/>
        </c:marker>
      </c:pivotFmt>
      <c:pivotFmt>
        <c:idx val="5"/>
        <c:spPr>
          <a:solidFill>
            <a:schemeClr val="accent1"/>
          </a:solidFill>
          <a:ln>
            <a:noFill/>
          </a:ln>
          <a:effectLst/>
        </c:spPr>
      </c:pivotFmt>
      <c:pivotFmt>
        <c:idx val="6"/>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cat>
            <c:strLit>
              <c:ptCount val="2"/>
              <c:pt idx="0">
                <c:v>EU-delfinansierat företagsstöd</c:v>
              </c:pt>
              <c:pt idx="1">
                <c:v>Regionala företagsstöd</c:v>
              </c:pt>
            </c:strLit>
          </c:cat>
          <c:val>
            <c:numLit>
              <c:formatCode>General</c:formatCode>
              <c:ptCount val="2"/>
              <c:pt idx="0">
                <c:v>14153724</c:v>
              </c:pt>
              <c:pt idx="1">
                <c:v>46124891</c:v>
              </c:pt>
            </c:numLit>
          </c:val>
        </c:ser>
        <c:dLbls>
          <c:showLegendKey val="0"/>
          <c:showVal val="0"/>
          <c:showCatName val="0"/>
          <c:showSerName val="0"/>
          <c:showPercent val="0"/>
          <c:showBubbleSize val="0"/>
        </c:dLbls>
        <c:gapWidth val="219"/>
        <c:overlap val="-27"/>
        <c:axId val="479200128"/>
        <c:axId val="479200912"/>
      </c:barChart>
      <c:catAx>
        <c:axId val="479200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200912"/>
        <c:crosses val="autoZero"/>
        <c:auto val="1"/>
        <c:lblAlgn val="ctr"/>
        <c:lblOffset val="100"/>
        <c:noMultiLvlLbl val="0"/>
        <c:extLst/>
      </c:catAx>
      <c:valAx>
        <c:axId val="479200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20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[Analys 2022.xlsx]PivotChartTable9</c:name>
    <c:fmtId val="2"/>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pivotFmt>
      <c:pivotFmt>
        <c:idx val="7"/>
        <c:spPr>
          <a:solidFill>
            <a:schemeClr val="accent1"/>
          </a:solidFill>
          <a:ln>
            <a:noFill/>
          </a:ln>
          <a:effectLst/>
        </c:spPr>
      </c:pivotFmt>
      <c:pivotFmt>
        <c:idx val="8"/>
        <c:spPr>
          <a:solidFill>
            <a:schemeClr val="accent1"/>
          </a:solidFill>
          <a:ln>
            <a:noFill/>
          </a:ln>
          <a:effectLst/>
        </c:spPr>
      </c:pivotFmt>
      <c:pivotFmt>
        <c:idx val="9"/>
        <c:spPr>
          <a:solidFill>
            <a:schemeClr val="accent1"/>
          </a:solidFill>
          <a:ln>
            <a:noFill/>
          </a:ln>
          <a:effectLst/>
        </c:spPr>
      </c:pivotFmt>
      <c:pivotFmt>
        <c:idx val="10"/>
        <c:spPr>
          <a:solidFill>
            <a:schemeClr val="accent1"/>
          </a:solidFill>
          <a:ln>
            <a:noFill/>
          </a:ln>
          <a:effectLst/>
        </c:spPr>
      </c:pivotFmt>
      <c:pivotFmt>
        <c:idx val="11"/>
        <c:spPr>
          <a:solidFill>
            <a:schemeClr val="accent1"/>
          </a:solidFill>
          <a:ln>
            <a:noFill/>
          </a:ln>
          <a:effectLst/>
        </c:spPr>
      </c:pivotFmt>
      <c:pivotFmt>
        <c:idx val="12"/>
        <c:spPr>
          <a:solidFill>
            <a:schemeClr val="accent1"/>
          </a:solidFill>
          <a:ln>
            <a:noFill/>
          </a:ln>
          <a:effectLst/>
        </c:spPr>
      </c:pivotFmt>
      <c:pivotFmt>
        <c:idx val="13"/>
        <c:spPr>
          <a:solidFill>
            <a:schemeClr val="accent1"/>
          </a:solidFill>
          <a:ln>
            <a:noFill/>
          </a:ln>
          <a:effectLst/>
        </c:spPr>
      </c:pivotFmt>
      <c:pivotFmt>
        <c:idx val="14"/>
        <c:spPr>
          <a:solidFill>
            <a:schemeClr val="accent1"/>
          </a:solidFill>
          <a:ln>
            <a:noFill/>
          </a:ln>
          <a:effectLst/>
        </c:spPr>
      </c:pivotFmt>
      <c:pivotFmt>
        <c:idx val="15"/>
        <c:spPr>
          <a:solidFill>
            <a:schemeClr val="accent1"/>
          </a:solidFill>
          <a:ln>
            <a:noFill/>
          </a:ln>
          <a:effectLst/>
        </c:spPr>
      </c:pivotFmt>
      <c:pivotFmt>
        <c:idx val="16"/>
        <c:spPr>
          <a:solidFill>
            <a:schemeClr val="accent1"/>
          </a:solidFill>
          <a:ln>
            <a:noFill/>
          </a:ln>
          <a:effectLst/>
        </c:spPr>
      </c:pivotFmt>
      <c:pivotFmt>
        <c:idx val="17"/>
        <c:spPr>
          <a:solidFill>
            <a:schemeClr val="accent1"/>
          </a:solidFill>
          <a:ln>
            <a:noFill/>
          </a:ln>
          <a:effectLst/>
        </c:spPr>
        <c:marker>
          <c:symbol val="none"/>
        </c:marker>
      </c:pivotFmt>
      <c:pivotFmt>
        <c:idx val="18"/>
        <c:spPr>
          <a:solidFill>
            <a:schemeClr val="accent1"/>
          </a:solidFill>
          <a:ln>
            <a:noFill/>
          </a:ln>
          <a:effectLst/>
        </c:spPr>
      </c:pivotFmt>
      <c:pivotFmt>
        <c:idx val="19"/>
        <c:spPr>
          <a:solidFill>
            <a:schemeClr val="accent1"/>
          </a:solidFill>
          <a:ln>
            <a:noFill/>
          </a:ln>
          <a:effectLst/>
        </c:spPr>
      </c:pivotFmt>
      <c:pivotFmt>
        <c:idx val="20"/>
        <c:spPr>
          <a:solidFill>
            <a:schemeClr val="accent1"/>
          </a:solidFill>
          <a:ln>
            <a:noFill/>
          </a:ln>
          <a:effectLst/>
        </c:spPr>
      </c:pivotFmt>
      <c:pivotFmt>
        <c:idx val="21"/>
        <c:spPr>
          <a:solidFill>
            <a:schemeClr val="accent1"/>
          </a:solidFill>
          <a:ln>
            <a:noFill/>
          </a:ln>
          <a:effectLst/>
        </c:spPr>
      </c:pivotFmt>
      <c:pivotFmt>
        <c:idx val="22"/>
        <c:spPr>
          <a:solidFill>
            <a:schemeClr val="accent1"/>
          </a:solidFill>
          <a:ln>
            <a:noFill/>
          </a:ln>
          <a:effectLst/>
        </c:spPr>
      </c:pivotFmt>
      <c:pivotFmt>
        <c:idx val="23"/>
        <c:spPr>
          <a:solidFill>
            <a:schemeClr val="accent1"/>
          </a:solidFill>
          <a:ln>
            <a:noFill/>
          </a:ln>
          <a:effectLst/>
        </c:spPr>
      </c:pivotFmt>
      <c:pivotFmt>
        <c:idx val="24"/>
        <c:spPr>
          <a:solidFill>
            <a:schemeClr val="accent1"/>
          </a:solidFill>
          <a:ln>
            <a:noFill/>
          </a:ln>
          <a:effectLst/>
        </c:spPr>
      </c:pivotFmt>
      <c:pivotFmt>
        <c:idx val="25"/>
        <c:spPr>
          <a:solidFill>
            <a:schemeClr val="accent1"/>
          </a:solidFill>
          <a:ln>
            <a:noFill/>
          </a:ln>
          <a:effectLst/>
        </c:spPr>
      </c:pivotFmt>
      <c:pivotFmt>
        <c:idx val="26"/>
        <c:spPr>
          <a:solidFill>
            <a:schemeClr val="accent1"/>
          </a:solidFill>
          <a:ln>
            <a:noFill/>
          </a:ln>
          <a:effectLst/>
        </c:spPr>
      </c:pivotFmt>
      <c:pivotFmt>
        <c:idx val="27"/>
        <c:spPr>
          <a:solidFill>
            <a:schemeClr val="accent1"/>
          </a:solidFill>
          <a:ln>
            <a:noFill/>
          </a:ln>
          <a:effectLst/>
        </c:spPr>
      </c:pivotFmt>
      <c:pivotFmt>
        <c:idx val="28"/>
        <c:spPr>
          <a:solidFill>
            <a:schemeClr val="accent1"/>
          </a:solidFill>
          <a:ln>
            <a:noFill/>
          </a:ln>
          <a:effectLst/>
        </c:spPr>
      </c:pivotFmt>
      <c:pivotFmt>
        <c:idx val="29"/>
        <c:spPr>
          <a:solidFill>
            <a:schemeClr val="accent1"/>
          </a:solidFill>
          <a:ln>
            <a:noFill/>
          </a:ln>
          <a:effectLst/>
        </c:spPr>
      </c:pivotFmt>
      <c:pivotFmt>
        <c:idx val="30"/>
        <c:spPr>
          <a:solidFill>
            <a:schemeClr val="accent1"/>
          </a:solidFill>
          <a:ln>
            <a:noFill/>
          </a:ln>
          <a:effectLst/>
        </c:spPr>
      </c:pivotFmt>
      <c:pivotFmt>
        <c:idx val="31"/>
        <c:spPr>
          <a:solidFill>
            <a:schemeClr val="accent1"/>
          </a:solidFill>
          <a:ln>
            <a:noFill/>
          </a:ln>
          <a:effectLst/>
        </c:spPr>
      </c:pivotFmt>
      <c:pivotFmt>
        <c:idx val="32"/>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3"/>
              </a:solidFill>
              <a:ln>
                <a:noFill/>
              </a:ln>
              <a:effectLst/>
            </c:spPr>
          </c:dPt>
          <c:dPt>
            <c:idx val="3"/>
            <c:invertIfNegative val="0"/>
            <c:bubble3D val="0"/>
            <c:spPr>
              <a:solidFill>
                <a:schemeClr val="accent4"/>
              </a:solidFill>
              <a:ln>
                <a:noFill/>
              </a:ln>
              <a:effectLst/>
            </c:spPr>
          </c:dPt>
          <c:dPt>
            <c:idx val="4"/>
            <c:invertIfNegative val="0"/>
            <c:bubble3D val="0"/>
            <c:spPr>
              <a:solidFill>
                <a:schemeClr val="accent5"/>
              </a:solidFill>
              <a:ln>
                <a:noFill/>
              </a:ln>
              <a:effectLst/>
            </c:spPr>
          </c:dPt>
          <c:dPt>
            <c:idx val="5"/>
            <c:invertIfNegative val="0"/>
            <c:bubble3D val="0"/>
            <c:spPr>
              <a:solidFill>
                <a:schemeClr val="accent6"/>
              </a:solidFill>
              <a:ln>
                <a:noFill/>
              </a:ln>
              <a:effectLst/>
            </c:spPr>
          </c:dPt>
          <c:dPt>
            <c:idx val="6"/>
            <c:invertIfNegative val="0"/>
            <c:bubble3D val="0"/>
            <c:spPr>
              <a:solidFill>
                <a:schemeClr val="accent1">
                  <a:lumMod val="60000"/>
                </a:schemeClr>
              </a:solidFill>
              <a:ln>
                <a:noFill/>
              </a:ln>
              <a:effectLst/>
            </c:spPr>
          </c:dPt>
          <c:dPt>
            <c:idx val="7"/>
            <c:invertIfNegative val="0"/>
            <c:bubble3D val="0"/>
            <c:spPr>
              <a:solidFill>
                <a:schemeClr val="accent2">
                  <a:lumMod val="60000"/>
                </a:schemeClr>
              </a:solidFill>
              <a:ln>
                <a:noFill/>
              </a:ln>
              <a:effectLst/>
            </c:spPr>
          </c:dPt>
          <c:dPt>
            <c:idx val="8"/>
            <c:invertIfNegative val="0"/>
            <c:bubble3D val="0"/>
            <c:spPr>
              <a:solidFill>
                <a:schemeClr val="accent3">
                  <a:lumMod val="60000"/>
                </a:schemeClr>
              </a:solidFill>
              <a:ln>
                <a:noFill/>
              </a:ln>
              <a:effectLst/>
            </c:spPr>
          </c:dPt>
          <c:dPt>
            <c:idx val="9"/>
            <c:invertIfNegative val="0"/>
            <c:bubble3D val="0"/>
            <c:spPr>
              <a:solidFill>
                <a:schemeClr val="accent4">
                  <a:lumMod val="60000"/>
                </a:schemeClr>
              </a:solidFill>
              <a:ln>
                <a:noFill/>
              </a:ln>
              <a:effectLst/>
            </c:spPr>
          </c:dPt>
          <c:dPt>
            <c:idx val="10"/>
            <c:invertIfNegative val="0"/>
            <c:bubble3D val="0"/>
            <c:spPr>
              <a:solidFill>
                <a:schemeClr val="accent5">
                  <a:lumMod val="60000"/>
                </a:schemeClr>
              </a:solidFill>
              <a:ln>
                <a:noFill/>
              </a:ln>
              <a:effectLst/>
            </c:spPr>
          </c:dPt>
          <c:dPt>
            <c:idx val="11"/>
            <c:invertIfNegative val="0"/>
            <c:bubble3D val="0"/>
            <c:spPr>
              <a:solidFill>
                <a:schemeClr val="accent6">
                  <a:lumMod val="60000"/>
                </a:schemeClr>
              </a:solidFill>
              <a:ln>
                <a:noFill/>
              </a:ln>
              <a:effectLst/>
            </c:spPr>
          </c:dPt>
          <c:dPt>
            <c:idx val="12"/>
            <c:invertIfNegative val="0"/>
            <c:bubble3D val="0"/>
            <c:spPr>
              <a:solidFill>
                <a:schemeClr val="accent1">
                  <a:lumMod val="80000"/>
                  <a:lumOff val="20000"/>
                </a:schemeClr>
              </a:solidFill>
              <a:ln>
                <a:noFill/>
              </a:ln>
              <a:effectLst/>
            </c:spPr>
          </c:dPt>
          <c:dPt>
            <c:idx val="13"/>
            <c:invertIfNegative val="0"/>
            <c:bubble3D val="0"/>
            <c:spPr>
              <a:solidFill>
                <a:schemeClr val="accent2">
                  <a:lumMod val="80000"/>
                  <a:lumOff val="20000"/>
                </a:schemeClr>
              </a:solidFill>
              <a:ln>
                <a:noFill/>
              </a:ln>
              <a:effectLst/>
            </c:spPr>
          </c:dPt>
          <c:dPt>
            <c:idx val="14"/>
            <c:invertIfNegative val="0"/>
            <c:bubble3D val="0"/>
            <c:spPr>
              <a:solidFill>
                <a:schemeClr val="accent3">
                  <a:lumMod val="80000"/>
                  <a:lumOff val="20000"/>
                </a:schemeClr>
              </a:solidFill>
              <a:ln>
                <a:noFill/>
              </a:ln>
              <a:effectLst/>
            </c:spPr>
          </c:dPt>
          <c:cat>
            <c:strLit>
              <c:ptCount val="15"/>
              <c:pt idx="0">
                <c:v>Arjeplog</c:v>
              </c:pt>
              <c:pt idx="1">
                <c:v>Arvidsjaur</c:v>
              </c:pt>
              <c:pt idx="2">
                <c:v>Boden</c:v>
              </c:pt>
              <c:pt idx="3">
                <c:v>Gällivare</c:v>
              </c:pt>
              <c:pt idx="4">
                <c:v>Haparanda</c:v>
              </c:pt>
              <c:pt idx="5">
                <c:v>Jokkmokk</c:v>
              </c:pt>
              <c:pt idx="6">
                <c:v>Kalix</c:v>
              </c:pt>
              <c:pt idx="7">
                <c:v>Kiruna</c:v>
              </c:pt>
              <c:pt idx="8">
                <c:v>Luleå</c:v>
              </c:pt>
              <c:pt idx="9">
                <c:v>Pajala</c:v>
              </c:pt>
              <c:pt idx="10">
                <c:v>Piteå</c:v>
              </c:pt>
              <c:pt idx="11">
                <c:v>Älvsbyn</c:v>
              </c:pt>
              <c:pt idx="12">
                <c:v>Överkalix</c:v>
              </c:pt>
              <c:pt idx="13">
                <c:v>Övertorneå</c:v>
              </c:pt>
              <c:pt idx="14">
                <c:v>Övrigt</c:v>
              </c:pt>
            </c:strLit>
          </c:cat>
          <c:val>
            <c:numLit>
              <c:formatCode>General</c:formatCode>
              <c:ptCount val="15"/>
              <c:pt idx="0">
                <c:v>509968</c:v>
              </c:pt>
              <c:pt idx="1">
                <c:v>12115109</c:v>
              </c:pt>
              <c:pt idx="2">
                <c:v>4584825</c:v>
              </c:pt>
              <c:pt idx="3">
                <c:v>1098143</c:v>
              </c:pt>
              <c:pt idx="4">
                <c:v>2256889</c:v>
              </c:pt>
              <c:pt idx="5">
                <c:v>2182400</c:v>
              </c:pt>
              <c:pt idx="6">
                <c:v>7005902</c:v>
              </c:pt>
              <c:pt idx="7">
                <c:v>4336470</c:v>
              </c:pt>
              <c:pt idx="8">
                <c:v>9335857</c:v>
              </c:pt>
              <c:pt idx="9">
                <c:v>4824362</c:v>
              </c:pt>
              <c:pt idx="10">
                <c:v>2878458</c:v>
              </c:pt>
              <c:pt idx="11">
                <c:v>1399050</c:v>
              </c:pt>
              <c:pt idx="12">
                <c:v>3468774</c:v>
              </c:pt>
              <c:pt idx="13">
                <c:v>1061050</c:v>
              </c:pt>
              <c:pt idx="14">
                <c:v>3221358</c:v>
              </c:pt>
            </c:numLit>
          </c:val>
        </c:ser>
        <c:dLbls>
          <c:showLegendKey val="0"/>
          <c:showVal val="0"/>
          <c:showCatName val="0"/>
          <c:showSerName val="0"/>
          <c:showPercent val="0"/>
          <c:showBubbleSize val="0"/>
        </c:dLbls>
        <c:gapWidth val="219"/>
        <c:overlap val="-27"/>
        <c:axId val="479688952"/>
        <c:axId val="479688168"/>
      </c:barChart>
      <c:catAx>
        <c:axId val="479688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688168"/>
        <c:crosses val="autoZero"/>
        <c:auto val="1"/>
        <c:lblAlgn val="ctr"/>
        <c:lblOffset val="100"/>
        <c:noMultiLvlLbl val="0"/>
        <c:extLst/>
      </c:catAx>
      <c:valAx>
        <c:axId val="479688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6889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[Analys 2022.xlsx]PivotChartTable7</c:name>
    <c:fmtId val="2"/>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marker>
          <c:symbol val="none"/>
        </c:marker>
      </c:pivotFmt>
      <c:pivotFmt>
        <c:idx val="7"/>
        <c:spPr>
          <a:solidFill>
            <a:schemeClr val="accent1"/>
          </a:solidFill>
          <a:ln>
            <a:noFill/>
          </a:ln>
          <a:effectLst/>
        </c:spPr>
      </c:pivotFmt>
      <c:pivotFmt>
        <c:idx val="8"/>
        <c:spPr>
          <a:solidFill>
            <a:schemeClr val="accent1"/>
          </a:solidFill>
          <a:ln>
            <a:noFill/>
          </a:ln>
          <a:effectLst/>
        </c:spPr>
      </c:pivotFmt>
      <c:pivotFmt>
        <c:idx val="9"/>
        <c:spPr>
          <a:solidFill>
            <a:schemeClr val="accent1"/>
          </a:solidFill>
          <a:ln>
            <a:noFill/>
          </a:ln>
          <a:effectLst/>
        </c:spPr>
      </c:pivotFmt>
      <c:pivotFmt>
        <c:idx val="10"/>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3"/>
              </a:solidFill>
              <a:ln>
                <a:noFill/>
              </a:ln>
              <a:effectLst/>
            </c:spPr>
          </c:dPt>
          <c:dPt>
            <c:idx val="3"/>
            <c:invertIfNegative val="0"/>
            <c:bubble3D val="0"/>
            <c:spPr>
              <a:solidFill>
                <a:schemeClr val="accent4"/>
              </a:solidFill>
              <a:ln>
                <a:noFill/>
              </a:ln>
              <a:effectLst/>
            </c:spPr>
          </c:dPt>
          <c:cat>
            <c:strLit>
              <c:ptCount val="4"/>
              <c:pt idx="0">
                <c:v>Hemsändningsbidrag
19.1.1 Regionala tillväxtåtgärder</c:v>
              </c:pt>
              <c:pt idx="1">
                <c:v>Servicebidrag
19.1.1 Regionala tillväxtåtgärder</c:v>
              </c:pt>
              <c:pt idx="2">
                <c:v>Stöd till korrosionsskydd för drivmedelsstationer
19.1.1 Regionala tillväxtåtgärder</c:v>
              </c:pt>
              <c:pt idx="3">
                <c:v>Servicebidrag
Särskilda medel driftstöd KS</c:v>
              </c:pt>
            </c:strLit>
          </c:cat>
          <c:val>
            <c:numLit>
              <c:formatCode>General</c:formatCode>
              <c:ptCount val="4"/>
              <c:pt idx="0">
                <c:v>1773800</c:v>
              </c:pt>
              <c:pt idx="1">
                <c:v>1003225</c:v>
              </c:pt>
              <c:pt idx="2">
                <c:v>382500</c:v>
              </c:pt>
              <c:pt idx="3">
                <c:v>5319300</c:v>
              </c:pt>
            </c:numLit>
          </c:val>
        </c:ser>
        <c:dLbls>
          <c:showLegendKey val="0"/>
          <c:showVal val="0"/>
          <c:showCatName val="0"/>
          <c:showSerName val="0"/>
          <c:showPercent val="0"/>
          <c:showBubbleSize val="0"/>
        </c:dLbls>
        <c:gapWidth val="219"/>
        <c:overlap val="-27"/>
        <c:axId val="479686600"/>
        <c:axId val="479687384"/>
      </c:barChart>
      <c:catAx>
        <c:axId val="479686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687384"/>
        <c:crosses val="autoZero"/>
        <c:auto val="1"/>
        <c:lblAlgn val="ctr"/>
        <c:lblOffset val="100"/>
        <c:noMultiLvlLbl val="0"/>
        <c:extLst/>
      </c:catAx>
      <c:valAx>
        <c:axId val="4796873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6866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pivotSource>
    <c:name>[Analys 2022.xlsx]PivotChartTable6</c:name>
    <c:fmtId val="2"/>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pivotFmt>
      <c:pivotFmt>
        <c:idx val="5"/>
        <c:spPr>
          <a:solidFill>
            <a:schemeClr val="accent1"/>
          </a:solidFill>
          <a:ln>
            <a:noFill/>
          </a:ln>
          <a:effectLst/>
        </c:spPr>
      </c:pivotFmt>
      <c:pivotFmt>
        <c:idx val="6"/>
        <c:spPr>
          <a:solidFill>
            <a:schemeClr val="accent1"/>
          </a:solidFill>
          <a:ln>
            <a:noFill/>
          </a:ln>
          <a:effectLst/>
        </c:spPr>
      </c:pivotFmt>
      <c:pivotFmt>
        <c:idx val="7"/>
        <c:spPr>
          <a:solidFill>
            <a:schemeClr val="accent1"/>
          </a:solidFill>
          <a:ln>
            <a:noFill/>
          </a:ln>
          <a:effectLst/>
        </c:spPr>
      </c:pivotFmt>
      <c:pivotFmt>
        <c:idx val="8"/>
        <c:spPr>
          <a:solidFill>
            <a:schemeClr val="accent1"/>
          </a:solidFill>
          <a:ln>
            <a:noFill/>
          </a:ln>
          <a:effectLst/>
        </c:spPr>
      </c:pivotFmt>
      <c:pivotFmt>
        <c:idx val="9"/>
        <c:spPr>
          <a:solidFill>
            <a:schemeClr val="accent1"/>
          </a:solidFill>
          <a:ln>
            <a:noFill/>
          </a:ln>
          <a:effectLst/>
        </c:spPr>
      </c:pivotFmt>
      <c:pivotFmt>
        <c:idx val="10"/>
        <c:spPr>
          <a:solidFill>
            <a:schemeClr val="accent1"/>
          </a:solidFill>
          <a:ln>
            <a:noFill/>
          </a:ln>
          <a:effectLst/>
        </c:spPr>
      </c:pivotFmt>
      <c:pivotFmt>
        <c:idx val="11"/>
        <c:spPr>
          <a:solidFill>
            <a:schemeClr val="accent1"/>
          </a:solidFill>
          <a:ln>
            <a:noFill/>
          </a:ln>
          <a:effectLst/>
        </c:spPr>
      </c:pivotFmt>
      <c:pivotFmt>
        <c:idx val="12"/>
        <c:spPr>
          <a:solidFill>
            <a:schemeClr val="accent1"/>
          </a:solidFill>
          <a:ln>
            <a:noFill/>
          </a:ln>
          <a:effectLst/>
        </c:spPr>
      </c:pivotFmt>
      <c:pivotFmt>
        <c:idx val="13"/>
        <c:spPr>
          <a:solidFill>
            <a:schemeClr val="accent1"/>
          </a:solidFill>
          <a:ln>
            <a:noFill/>
          </a:ln>
          <a:effectLst/>
        </c:spPr>
      </c:pivotFmt>
      <c:pivotFmt>
        <c:idx val="14"/>
        <c:spPr>
          <a:solidFill>
            <a:schemeClr val="accent1"/>
          </a:solidFill>
          <a:ln>
            <a:noFill/>
          </a:ln>
          <a:effectLst/>
        </c:spPr>
      </c:pivotFmt>
      <c:pivotFmt>
        <c:idx val="15"/>
        <c:spPr>
          <a:solidFill>
            <a:schemeClr val="accent1"/>
          </a:solidFill>
          <a:ln>
            <a:noFill/>
          </a:ln>
          <a:effectLst/>
        </c:spPr>
      </c:pivotFmt>
      <c:pivotFmt>
        <c:idx val="16"/>
        <c:spPr>
          <a:solidFill>
            <a:schemeClr val="accent1"/>
          </a:solidFill>
          <a:ln>
            <a:noFill/>
          </a:ln>
          <a:effectLst/>
        </c:spPr>
        <c:marker>
          <c:symbol val="none"/>
        </c:marker>
      </c:pivotFmt>
      <c:pivotFmt>
        <c:idx val="17"/>
        <c:spPr>
          <a:solidFill>
            <a:schemeClr val="accent1"/>
          </a:solidFill>
          <a:ln>
            <a:noFill/>
          </a:ln>
          <a:effectLst/>
        </c:spPr>
      </c:pivotFmt>
      <c:pivotFmt>
        <c:idx val="18"/>
        <c:spPr>
          <a:solidFill>
            <a:schemeClr val="accent1"/>
          </a:solidFill>
          <a:ln>
            <a:noFill/>
          </a:ln>
          <a:effectLst/>
        </c:spPr>
      </c:pivotFmt>
      <c:pivotFmt>
        <c:idx val="19"/>
        <c:spPr>
          <a:solidFill>
            <a:schemeClr val="accent1"/>
          </a:solidFill>
          <a:ln>
            <a:noFill/>
          </a:ln>
          <a:effectLst/>
        </c:spPr>
      </c:pivotFmt>
      <c:pivotFmt>
        <c:idx val="20"/>
        <c:spPr>
          <a:solidFill>
            <a:schemeClr val="accent1"/>
          </a:solidFill>
          <a:ln>
            <a:noFill/>
          </a:ln>
          <a:effectLst/>
        </c:spPr>
      </c:pivotFmt>
      <c:pivotFmt>
        <c:idx val="21"/>
        <c:spPr>
          <a:solidFill>
            <a:schemeClr val="accent1"/>
          </a:solidFill>
          <a:ln>
            <a:noFill/>
          </a:ln>
          <a:effectLst/>
        </c:spPr>
      </c:pivotFmt>
      <c:pivotFmt>
        <c:idx val="22"/>
        <c:spPr>
          <a:solidFill>
            <a:schemeClr val="accent1"/>
          </a:solidFill>
          <a:ln>
            <a:noFill/>
          </a:ln>
          <a:effectLst/>
        </c:spPr>
      </c:pivotFmt>
      <c:pivotFmt>
        <c:idx val="23"/>
        <c:spPr>
          <a:solidFill>
            <a:schemeClr val="accent1"/>
          </a:solidFill>
          <a:ln>
            <a:noFill/>
          </a:ln>
          <a:effectLst/>
        </c:spPr>
      </c:pivotFmt>
      <c:pivotFmt>
        <c:idx val="24"/>
        <c:spPr>
          <a:solidFill>
            <a:schemeClr val="accent1"/>
          </a:solidFill>
          <a:ln>
            <a:noFill/>
          </a:ln>
          <a:effectLst/>
        </c:spPr>
      </c:pivotFmt>
      <c:pivotFmt>
        <c:idx val="25"/>
        <c:spPr>
          <a:solidFill>
            <a:schemeClr val="accent1"/>
          </a:solidFill>
          <a:ln>
            <a:noFill/>
          </a:ln>
          <a:effectLst/>
        </c:spPr>
      </c:pivotFmt>
      <c:pivotFmt>
        <c:idx val="26"/>
        <c:spPr>
          <a:solidFill>
            <a:schemeClr val="accent1"/>
          </a:solidFill>
          <a:ln>
            <a:noFill/>
          </a:ln>
          <a:effectLst/>
        </c:spPr>
      </c:pivotFmt>
      <c:pivotFmt>
        <c:idx val="27"/>
        <c:spPr>
          <a:solidFill>
            <a:schemeClr val="accent1"/>
          </a:solidFill>
          <a:ln>
            <a:noFill/>
          </a:ln>
          <a:effectLst/>
        </c:spPr>
      </c:pivotFmt>
      <c:pivotFmt>
        <c:idx val="28"/>
        <c:spPr>
          <a:solidFill>
            <a:schemeClr val="accent1"/>
          </a:solidFill>
          <a:ln>
            <a:noFill/>
          </a:ln>
          <a:effectLst/>
        </c:spPr>
      </c:pivotFmt>
      <c:pivotFmt>
        <c:idx val="29"/>
        <c:spPr>
          <a:solidFill>
            <a:schemeClr val="accent1"/>
          </a:solidFill>
          <a:ln>
            <a:noFill/>
          </a:ln>
          <a:effectLst/>
        </c:spPr>
      </c:pivotFmt>
      <c:pivotFmt>
        <c:idx val="30"/>
        <c:spPr>
          <a:solidFill>
            <a:schemeClr val="accent1"/>
          </a:solidFill>
          <a:ln>
            <a:noFill/>
          </a:ln>
          <a:effectLst/>
        </c:spPr>
      </c:pivotFmt>
    </c:pivotFmts>
    <c:plotArea>
      <c:layout/>
      <c:barChart>
        <c:barDir val="col"/>
        <c:grouping val="clustered"/>
        <c:varyColors val="1"/>
        <c:ser>
          <c:idx val="0"/>
          <c:order val="0"/>
          <c:tx>
            <c:v>Summa</c:v>
          </c:tx>
          <c:invertIfNegative val="0"/>
          <c:dPt>
            <c:idx val="0"/>
            <c:invertIfNegative val="0"/>
            <c:bubble3D val="0"/>
            <c:spPr>
              <a:solidFill>
                <a:schemeClr val="accent1"/>
              </a:solidFill>
              <a:ln>
                <a:noFill/>
              </a:ln>
              <a:effectLst/>
            </c:spPr>
          </c:dPt>
          <c:dPt>
            <c:idx val="1"/>
            <c:invertIfNegative val="0"/>
            <c:bubble3D val="0"/>
            <c:spPr>
              <a:solidFill>
                <a:schemeClr val="accent2"/>
              </a:solidFill>
              <a:ln>
                <a:noFill/>
              </a:ln>
              <a:effectLst/>
            </c:spPr>
          </c:dPt>
          <c:dPt>
            <c:idx val="2"/>
            <c:invertIfNegative val="0"/>
            <c:bubble3D val="0"/>
            <c:spPr>
              <a:solidFill>
                <a:schemeClr val="accent3"/>
              </a:solidFill>
              <a:ln>
                <a:noFill/>
              </a:ln>
              <a:effectLst/>
            </c:spPr>
          </c:dPt>
          <c:dPt>
            <c:idx val="3"/>
            <c:invertIfNegative val="0"/>
            <c:bubble3D val="0"/>
            <c:spPr>
              <a:solidFill>
                <a:schemeClr val="accent4"/>
              </a:solidFill>
              <a:ln>
                <a:noFill/>
              </a:ln>
              <a:effectLst/>
            </c:spPr>
          </c:dPt>
          <c:dPt>
            <c:idx val="4"/>
            <c:invertIfNegative val="0"/>
            <c:bubble3D val="0"/>
            <c:spPr>
              <a:solidFill>
                <a:schemeClr val="accent5"/>
              </a:solidFill>
              <a:ln>
                <a:noFill/>
              </a:ln>
              <a:effectLst/>
            </c:spPr>
          </c:dPt>
          <c:dPt>
            <c:idx val="5"/>
            <c:invertIfNegative val="0"/>
            <c:bubble3D val="0"/>
            <c:spPr>
              <a:solidFill>
                <a:schemeClr val="accent6"/>
              </a:solidFill>
              <a:ln>
                <a:noFill/>
              </a:ln>
              <a:effectLst/>
            </c:spPr>
          </c:dPt>
          <c:dPt>
            <c:idx val="6"/>
            <c:invertIfNegative val="0"/>
            <c:bubble3D val="0"/>
            <c:spPr>
              <a:solidFill>
                <a:schemeClr val="accent1">
                  <a:lumMod val="60000"/>
                </a:schemeClr>
              </a:solidFill>
              <a:ln>
                <a:noFill/>
              </a:ln>
              <a:effectLst/>
            </c:spPr>
          </c:dPt>
          <c:dPt>
            <c:idx val="7"/>
            <c:invertIfNegative val="0"/>
            <c:bubble3D val="0"/>
            <c:spPr>
              <a:solidFill>
                <a:schemeClr val="accent2">
                  <a:lumMod val="60000"/>
                </a:schemeClr>
              </a:solidFill>
              <a:ln>
                <a:noFill/>
              </a:ln>
              <a:effectLst/>
            </c:spPr>
          </c:dPt>
          <c:dPt>
            <c:idx val="8"/>
            <c:invertIfNegative val="0"/>
            <c:bubble3D val="0"/>
            <c:spPr>
              <a:solidFill>
                <a:schemeClr val="accent3">
                  <a:lumMod val="60000"/>
                </a:schemeClr>
              </a:solidFill>
              <a:ln>
                <a:noFill/>
              </a:ln>
              <a:effectLst/>
            </c:spPr>
          </c:dPt>
          <c:dPt>
            <c:idx val="9"/>
            <c:invertIfNegative val="0"/>
            <c:bubble3D val="0"/>
            <c:spPr>
              <a:solidFill>
                <a:schemeClr val="accent4">
                  <a:lumMod val="60000"/>
                </a:schemeClr>
              </a:solidFill>
              <a:ln>
                <a:noFill/>
              </a:ln>
              <a:effectLst/>
            </c:spPr>
          </c:dPt>
          <c:dPt>
            <c:idx val="10"/>
            <c:invertIfNegative val="0"/>
            <c:bubble3D val="0"/>
            <c:spPr>
              <a:solidFill>
                <a:schemeClr val="accent5">
                  <a:lumMod val="60000"/>
                </a:schemeClr>
              </a:solidFill>
              <a:ln>
                <a:noFill/>
              </a:ln>
              <a:effectLst/>
            </c:spPr>
          </c:dPt>
          <c:dPt>
            <c:idx val="11"/>
            <c:invertIfNegative val="0"/>
            <c:bubble3D val="0"/>
            <c:spPr>
              <a:solidFill>
                <a:schemeClr val="accent6">
                  <a:lumMod val="60000"/>
                </a:schemeClr>
              </a:solidFill>
              <a:ln>
                <a:noFill/>
              </a:ln>
              <a:effectLst/>
            </c:spPr>
          </c:dPt>
          <c:dPt>
            <c:idx val="12"/>
            <c:invertIfNegative val="0"/>
            <c:bubble3D val="0"/>
            <c:spPr>
              <a:solidFill>
                <a:schemeClr val="accent1">
                  <a:lumMod val="80000"/>
                  <a:lumOff val="20000"/>
                </a:schemeClr>
              </a:solidFill>
              <a:ln>
                <a:noFill/>
              </a:ln>
              <a:effectLst/>
            </c:spPr>
          </c:dPt>
          <c:dPt>
            <c:idx val="13"/>
            <c:invertIfNegative val="0"/>
            <c:bubble3D val="0"/>
            <c:spPr>
              <a:solidFill>
                <a:schemeClr val="accent2">
                  <a:lumMod val="80000"/>
                  <a:lumOff val="20000"/>
                </a:schemeClr>
              </a:solidFill>
              <a:ln>
                <a:noFill/>
              </a:ln>
              <a:effectLst/>
            </c:spPr>
          </c:dPt>
          <c:cat>
            <c:strLit>
              <c:ptCount val="14"/>
              <c:pt idx="0">
                <c:v>Arjeplog</c:v>
              </c:pt>
              <c:pt idx="1">
                <c:v>Arvidsjaur</c:v>
              </c:pt>
              <c:pt idx="2">
                <c:v>Boden</c:v>
              </c:pt>
              <c:pt idx="3">
                <c:v>Gällivare</c:v>
              </c:pt>
              <c:pt idx="4">
                <c:v>Haparanda</c:v>
              </c:pt>
              <c:pt idx="5">
                <c:v>Jokkmokk</c:v>
              </c:pt>
              <c:pt idx="6">
                <c:v>Kalix</c:v>
              </c:pt>
              <c:pt idx="7">
                <c:v>Kiruna</c:v>
              </c:pt>
              <c:pt idx="8">
                <c:v>Luleå</c:v>
              </c:pt>
              <c:pt idx="9">
                <c:v>Pajala</c:v>
              </c:pt>
              <c:pt idx="10">
                <c:v>Piteå</c:v>
              </c:pt>
              <c:pt idx="11">
                <c:v>Älvsbyn</c:v>
              </c:pt>
              <c:pt idx="12">
                <c:v>Överkalix</c:v>
              </c:pt>
              <c:pt idx="13">
                <c:v>Övertorneå</c:v>
              </c:pt>
            </c:strLit>
          </c:cat>
          <c:val>
            <c:numLit>
              <c:formatCode>General</c:formatCode>
              <c:ptCount val="14"/>
              <c:pt idx="0">
                <c:v>370794</c:v>
              </c:pt>
              <c:pt idx="1">
                <c:v>636890</c:v>
              </c:pt>
              <c:pt idx="2">
                <c:v>300000</c:v>
              </c:pt>
              <c:pt idx="3">
                <c:v>1249077</c:v>
              </c:pt>
              <c:pt idx="4">
                <c:v>386700</c:v>
              </c:pt>
              <c:pt idx="5">
                <c:v>173476</c:v>
              </c:pt>
              <c:pt idx="6">
                <c:v>654612</c:v>
              </c:pt>
              <c:pt idx="7">
                <c:v>935543</c:v>
              </c:pt>
              <c:pt idx="8">
                <c:v>627700</c:v>
              </c:pt>
              <c:pt idx="9">
                <c:v>1273923</c:v>
              </c:pt>
              <c:pt idx="10">
                <c:v>575694</c:v>
              </c:pt>
              <c:pt idx="11">
                <c:v>571118</c:v>
              </c:pt>
              <c:pt idx="12">
                <c:v>121100</c:v>
              </c:pt>
              <c:pt idx="13">
                <c:v>602198</c:v>
              </c:pt>
            </c:numLit>
          </c:val>
        </c:ser>
        <c:dLbls>
          <c:showLegendKey val="0"/>
          <c:showVal val="0"/>
          <c:showCatName val="0"/>
          <c:showSerName val="0"/>
          <c:showPercent val="0"/>
          <c:showBubbleSize val="0"/>
        </c:dLbls>
        <c:gapWidth val="219"/>
        <c:overlap val="-27"/>
        <c:axId val="479687776"/>
        <c:axId val="479689344"/>
      </c:barChart>
      <c:catAx>
        <c:axId val="479687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689344"/>
        <c:crosses val="autoZero"/>
        <c:auto val="1"/>
        <c:lblAlgn val="ctr"/>
        <c:lblOffset val="100"/>
        <c:noMultiLvlLbl val="0"/>
        <c:extLst/>
      </c:catAx>
      <c:valAx>
        <c:axId val="4796893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4796877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6C0DF-91FC-4E0F-9364-B2241CD8EDDF}" type="datetimeFigureOut">
              <a:rPr lang="sv-SE" smtClean="0"/>
              <a:t>2023-02-22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BB5424-D7DB-49D8-9690-5DCFB3A0B3C0}" type="slidenum">
              <a:rPr lang="sv-SE" smtClean="0"/>
              <a:t>‹#›</a:t>
            </a:fld>
            <a:endParaRPr lang="sv-SE"/>
          </a:p>
        </p:txBody>
      </p:sp>
    </p:spTree>
    <p:extLst>
      <p:ext uri="{BB962C8B-B14F-4D97-AF65-F5344CB8AC3E}">
        <p14:creationId xmlns:p14="http://schemas.microsoft.com/office/powerpoint/2010/main" val="688442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Övrigt är </a:t>
            </a:r>
            <a:r>
              <a:rPr lang="sv-SE" sz="1200" b="0" i="0" u="none" strike="noStrike" kern="1200" dirty="0" smtClean="0">
                <a:solidFill>
                  <a:schemeClr val="tx1"/>
                </a:solidFill>
                <a:effectLst/>
                <a:latin typeface="+mn-lt"/>
                <a:ea typeface="+mn-ea"/>
                <a:cs typeface="+mn-cs"/>
              </a:rPr>
              <a:t>Regional förnyelse 2022-2025</a:t>
            </a:r>
            <a:r>
              <a:rPr lang="sv-SE" dirty="0" smtClean="0"/>
              <a:t> och </a:t>
            </a:r>
            <a:r>
              <a:rPr lang="sv-SE" sz="1200" b="0" i="0" u="none" strike="noStrike" kern="1200" dirty="0" smtClean="0">
                <a:solidFill>
                  <a:schemeClr val="tx1"/>
                </a:solidFill>
                <a:effectLst/>
                <a:latin typeface="+mn-lt"/>
                <a:ea typeface="+mn-ea"/>
                <a:cs typeface="+mn-cs"/>
              </a:rPr>
              <a:t>Uppföljning och utvärdering</a:t>
            </a:r>
            <a:endParaRPr lang="sv-SE" dirty="0"/>
          </a:p>
        </p:txBody>
      </p:sp>
      <p:sp>
        <p:nvSpPr>
          <p:cNvPr id="4" name="Platshållare för bildnummer 3"/>
          <p:cNvSpPr>
            <a:spLocks noGrp="1"/>
          </p:cNvSpPr>
          <p:nvPr>
            <p:ph type="sldNum" sz="quarter" idx="10"/>
          </p:nvPr>
        </p:nvSpPr>
        <p:spPr/>
        <p:txBody>
          <a:bodyPr/>
          <a:lstStyle/>
          <a:p>
            <a:fld id="{08BB5424-D7DB-49D8-9690-5DCFB3A0B3C0}" type="slidenum">
              <a:rPr lang="sv-SE" smtClean="0"/>
              <a:t>3</a:t>
            </a:fld>
            <a:endParaRPr lang="sv-SE"/>
          </a:p>
        </p:txBody>
      </p:sp>
    </p:spTree>
    <p:extLst>
      <p:ext uri="{BB962C8B-B14F-4D97-AF65-F5344CB8AC3E}">
        <p14:creationId xmlns:p14="http://schemas.microsoft.com/office/powerpoint/2010/main" val="2268406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Manual för mall">
    <p:spTree>
      <p:nvGrpSpPr>
        <p:cNvPr id="1" name=""/>
        <p:cNvGrpSpPr/>
        <p:nvPr/>
      </p:nvGrpSpPr>
      <p:grpSpPr>
        <a:xfrm>
          <a:off x="0" y="0"/>
          <a:ext cx="0" cy="0"/>
          <a:chOff x="0" y="0"/>
          <a:chExt cx="0" cy="0"/>
        </a:xfrm>
      </p:grpSpPr>
      <p:sp>
        <p:nvSpPr>
          <p:cNvPr id="4" name="Platshållare för text 12"/>
          <p:cNvSpPr txBox="1">
            <a:spLocks/>
          </p:cNvSpPr>
          <p:nvPr/>
        </p:nvSpPr>
        <p:spPr>
          <a:xfrm>
            <a:off x="1395679" y="2512514"/>
            <a:ext cx="4735528" cy="1369973"/>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buNone/>
            </a:pPr>
            <a:r>
              <a:rPr lang="sv-SE" sz="1867" b="1" kern="0" dirty="0" smtClean="0">
                <a:solidFill>
                  <a:srgbClr val="155697"/>
                </a:solidFill>
              </a:rPr>
              <a:t>Skapa ny sida</a:t>
            </a:r>
          </a:p>
          <a:p>
            <a:pPr marL="380990" indent="-380990">
              <a:spcBef>
                <a:spcPts val="213"/>
              </a:spcBef>
            </a:pPr>
            <a:r>
              <a:rPr lang="sv-SE" sz="1600" b="0" u="none" kern="0" dirty="0" smtClean="0"/>
              <a:t>I menyn </a:t>
            </a:r>
            <a:r>
              <a:rPr lang="sv-SE" sz="1600" b="1" u="none" kern="0" dirty="0" smtClean="0"/>
              <a:t>Start</a:t>
            </a:r>
            <a:r>
              <a:rPr lang="sv-SE" sz="1600" b="1" u="none" kern="0" baseline="0" dirty="0" smtClean="0"/>
              <a:t> </a:t>
            </a:r>
            <a:r>
              <a:rPr lang="sv-SE" sz="1600" b="0" u="none" kern="0" baseline="0" dirty="0" smtClean="0"/>
              <a:t>hittar du</a:t>
            </a:r>
            <a:r>
              <a:rPr lang="sv-SE" sz="1600" b="1" u="none" kern="0" baseline="0" dirty="0" smtClean="0"/>
              <a:t> </a:t>
            </a:r>
            <a:r>
              <a:rPr lang="sv-SE" sz="1600" b="0" i="1" u="none" kern="0" baseline="0" dirty="0" smtClean="0"/>
              <a:t>Ny bild</a:t>
            </a:r>
            <a:r>
              <a:rPr lang="sv-SE" sz="1600" b="0" u="none" kern="0" baseline="0" dirty="0" smtClean="0"/>
              <a:t>.</a:t>
            </a:r>
            <a:r>
              <a:rPr lang="sv-SE" sz="1600" b="0" u="none" kern="0" dirty="0" smtClean="0"/>
              <a:t> </a:t>
            </a:r>
          </a:p>
          <a:p>
            <a:pPr marL="380990" indent="-380990">
              <a:spcBef>
                <a:spcPts val="213"/>
              </a:spcBef>
            </a:pPr>
            <a:r>
              <a:rPr lang="sv-SE" sz="1600" i="0" u="none" kern="0" dirty="0" smtClean="0"/>
              <a:t>Klicka på pilen</a:t>
            </a:r>
            <a:r>
              <a:rPr lang="sv-SE" sz="1600" i="0" u="none" kern="0" baseline="0" dirty="0" smtClean="0"/>
              <a:t> och välj den </a:t>
            </a:r>
            <a:r>
              <a:rPr lang="sv-SE" sz="1600" i="0" u="none" kern="0" baseline="0" dirty="0" err="1" smtClean="0"/>
              <a:t>sidmall</a:t>
            </a:r>
            <a:r>
              <a:rPr lang="sv-SE" sz="1600" i="0" u="none" kern="0" baseline="0" dirty="0" smtClean="0"/>
              <a:t> du behöver.</a:t>
            </a:r>
            <a:endParaRPr lang="sv-SE" sz="1867" i="0" u="none" kern="0" baseline="0" dirty="0" smtClean="0"/>
          </a:p>
          <a:p>
            <a:endParaRPr lang="sv-SE" sz="1867" i="0" u="none" kern="0" baseline="0" dirty="0" smtClean="0"/>
          </a:p>
          <a:p>
            <a:endParaRPr lang="sv-SE" sz="1867" i="0" u="none" kern="0" baseline="0" dirty="0" smtClean="0"/>
          </a:p>
          <a:p>
            <a:endParaRPr lang="sv-SE" sz="1867" i="0" u="none" kern="0" baseline="0" dirty="0" smtClean="0"/>
          </a:p>
          <a:p>
            <a:pPr marL="304792" marR="0" indent="-304792" algn="l" defTabSz="1015975" rtl="0" eaLnBrk="1" fontAlgn="base" latinLnBrk="0" hangingPunct="1">
              <a:lnSpc>
                <a:spcPct val="100000"/>
              </a:lnSpc>
              <a:spcBef>
                <a:spcPts val="213"/>
              </a:spcBef>
              <a:spcAft>
                <a:spcPct val="0"/>
              </a:spcAft>
              <a:buClr>
                <a:schemeClr val="tx2"/>
              </a:buClr>
              <a:buSzTx/>
              <a:buFont typeface="+mj-lt"/>
              <a:buAutoNum type="arabicPeriod"/>
              <a:tabLst/>
              <a:defRPr/>
            </a:pPr>
            <a:endParaRPr lang="sv-SE" sz="1600" kern="0" dirty="0" smtClean="0"/>
          </a:p>
          <a:p>
            <a:pPr marL="0" indent="0">
              <a:buNone/>
            </a:pPr>
            <a:endParaRPr lang="sv-SE" sz="1600" kern="0" dirty="0" smtClean="0"/>
          </a:p>
          <a:p>
            <a:pPr marL="0" indent="0">
              <a:buNone/>
            </a:pPr>
            <a:endParaRPr lang="sv-SE" sz="1600" kern="0" dirty="0" smtClean="0"/>
          </a:p>
          <a:p>
            <a:pPr marL="0" indent="0">
              <a:buNone/>
            </a:pPr>
            <a:endParaRPr lang="sv-SE" sz="1600" kern="0" dirty="0" smtClean="0"/>
          </a:p>
          <a:p>
            <a:pPr marL="0" indent="0">
              <a:buNone/>
            </a:pPr>
            <a:endParaRPr lang="sv-SE" sz="1600" kern="0" dirty="0"/>
          </a:p>
          <a:p>
            <a:endParaRPr lang="sv-SE" sz="1867" kern="0" dirty="0" smtClean="0"/>
          </a:p>
        </p:txBody>
      </p:sp>
      <p:sp>
        <p:nvSpPr>
          <p:cNvPr id="5" name="Rubrik 8"/>
          <p:cNvSpPr txBox="1">
            <a:spLocks/>
          </p:cNvSpPr>
          <p:nvPr/>
        </p:nvSpPr>
        <p:spPr>
          <a:xfrm>
            <a:off x="1379000" y="775051"/>
            <a:ext cx="7493000" cy="620712"/>
          </a:xfrm>
          <a:prstGeom prst="rect">
            <a:avLst/>
          </a:prstGeom>
        </p:spPr>
        <p:txBody>
          <a:bodyPr/>
          <a:lstStyle>
            <a:lvl1pPr algn="l" defTabSz="762000" rtl="0" eaLnBrk="1" fontAlgn="base" hangingPunct="1">
              <a:spcBef>
                <a:spcPct val="0"/>
              </a:spcBef>
              <a:spcAft>
                <a:spcPct val="0"/>
              </a:spcAft>
              <a:defRPr sz="2800" b="1">
                <a:solidFill>
                  <a:srgbClr val="0070C0"/>
                </a:solidFill>
                <a:latin typeface="+mj-lt"/>
                <a:ea typeface="+mj-ea"/>
                <a:cs typeface="+mj-cs"/>
              </a:defRPr>
            </a:lvl1pPr>
            <a:lvl2pPr algn="l" defTabSz="762000" rtl="0" eaLnBrk="1" fontAlgn="base" hangingPunct="1">
              <a:spcBef>
                <a:spcPct val="0"/>
              </a:spcBef>
              <a:spcAft>
                <a:spcPct val="0"/>
              </a:spcAft>
              <a:defRPr sz="3400">
                <a:solidFill>
                  <a:schemeClr val="tx1"/>
                </a:solidFill>
                <a:latin typeface="Arial" charset="0"/>
              </a:defRPr>
            </a:lvl2pPr>
            <a:lvl3pPr algn="l" defTabSz="762000" rtl="0" eaLnBrk="1" fontAlgn="base" hangingPunct="1">
              <a:spcBef>
                <a:spcPct val="0"/>
              </a:spcBef>
              <a:spcAft>
                <a:spcPct val="0"/>
              </a:spcAft>
              <a:defRPr sz="3400">
                <a:solidFill>
                  <a:schemeClr val="tx1"/>
                </a:solidFill>
                <a:latin typeface="Arial" charset="0"/>
              </a:defRPr>
            </a:lvl3pPr>
            <a:lvl4pPr algn="l" defTabSz="762000" rtl="0" eaLnBrk="1" fontAlgn="base" hangingPunct="1">
              <a:spcBef>
                <a:spcPct val="0"/>
              </a:spcBef>
              <a:spcAft>
                <a:spcPct val="0"/>
              </a:spcAft>
              <a:defRPr sz="3400">
                <a:solidFill>
                  <a:schemeClr val="tx1"/>
                </a:solidFill>
                <a:latin typeface="Arial" charset="0"/>
              </a:defRPr>
            </a:lvl4pPr>
            <a:lvl5pPr algn="l" defTabSz="762000" rtl="0" eaLnBrk="1" fontAlgn="base" hangingPunct="1">
              <a:spcBef>
                <a:spcPct val="0"/>
              </a:spcBef>
              <a:spcAft>
                <a:spcPct val="0"/>
              </a:spcAft>
              <a:defRPr sz="3400">
                <a:solidFill>
                  <a:schemeClr val="tx1"/>
                </a:solidFill>
                <a:latin typeface="Arial" charset="0"/>
              </a:defRPr>
            </a:lvl5pPr>
            <a:lvl6pPr marL="457200" algn="l" defTabSz="762000" rtl="0" eaLnBrk="1" fontAlgn="base" hangingPunct="1">
              <a:spcBef>
                <a:spcPct val="0"/>
              </a:spcBef>
              <a:spcAft>
                <a:spcPct val="0"/>
              </a:spcAft>
              <a:defRPr sz="3400">
                <a:solidFill>
                  <a:srgbClr val="0D68B0"/>
                </a:solidFill>
                <a:latin typeface="Arial" charset="0"/>
              </a:defRPr>
            </a:lvl6pPr>
            <a:lvl7pPr marL="914400" algn="l" defTabSz="762000" rtl="0" eaLnBrk="1" fontAlgn="base" hangingPunct="1">
              <a:spcBef>
                <a:spcPct val="0"/>
              </a:spcBef>
              <a:spcAft>
                <a:spcPct val="0"/>
              </a:spcAft>
              <a:defRPr sz="3400">
                <a:solidFill>
                  <a:srgbClr val="0D68B0"/>
                </a:solidFill>
                <a:latin typeface="Arial" charset="0"/>
              </a:defRPr>
            </a:lvl7pPr>
            <a:lvl8pPr marL="1371600" algn="l" defTabSz="762000" rtl="0" eaLnBrk="1" fontAlgn="base" hangingPunct="1">
              <a:spcBef>
                <a:spcPct val="0"/>
              </a:spcBef>
              <a:spcAft>
                <a:spcPct val="0"/>
              </a:spcAft>
              <a:defRPr sz="3400">
                <a:solidFill>
                  <a:srgbClr val="0D68B0"/>
                </a:solidFill>
                <a:latin typeface="Arial" charset="0"/>
              </a:defRPr>
            </a:lvl8pPr>
            <a:lvl9pPr marL="1828800" algn="l" defTabSz="762000" rtl="0" eaLnBrk="1" fontAlgn="base" hangingPunct="1">
              <a:spcBef>
                <a:spcPct val="0"/>
              </a:spcBef>
              <a:spcAft>
                <a:spcPct val="0"/>
              </a:spcAft>
              <a:defRPr sz="3400">
                <a:solidFill>
                  <a:srgbClr val="0D68B0"/>
                </a:solidFill>
                <a:latin typeface="Arial" charset="0"/>
              </a:defRPr>
            </a:lvl9pPr>
          </a:lstStyle>
          <a:p>
            <a:r>
              <a:rPr lang="sv-SE" sz="3733" kern="0" dirty="0" smtClean="0"/>
              <a:t>Våra nya mallar</a:t>
            </a:r>
            <a:endParaRPr lang="sv-SE" sz="3733" kern="0" dirty="0"/>
          </a:p>
        </p:txBody>
      </p:sp>
      <p:grpSp>
        <p:nvGrpSpPr>
          <p:cNvPr id="17" name="Grupp 16"/>
          <p:cNvGrpSpPr/>
          <p:nvPr/>
        </p:nvGrpSpPr>
        <p:grpSpPr>
          <a:xfrm>
            <a:off x="1537768" y="3929353"/>
            <a:ext cx="2349248" cy="1323107"/>
            <a:chOff x="1545535" y="1656085"/>
            <a:chExt cx="1990725" cy="1085850"/>
          </a:xfrm>
        </p:grpSpPr>
        <p:pic>
          <p:nvPicPr>
            <p:cNvPr id="6" name="Bildobjekt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5535" y="1656085"/>
              <a:ext cx="1990725" cy="1085850"/>
            </a:xfrm>
            <a:prstGeom prst="rect">
              <a:avLst/>
            </a:prstGeom>
            <a:ln>
              <a:solidFill>
                <a:schemeClr val="tx1"/>
              </a:solidFill>
            </a:ln>
          </p:spPr>
        </p:pic>
        <p:sp>
          <p:nvSpPr>
            <p:cNvPr id="2" name="Ellips 1"/>
            <p:cNvSpPr/>
            <p:nvPr userDrawn="1"/>
          </p:nvSpPr>
          <p:spPr bwMode="auto">
            <a:xfrm>
              <a:off x="2647464" y="2404704"/>
              <a:ext cx="152380" cy="152380"/>
            </a:xfrm>
            <a:prstGeom prst="ellipse">
              <a:avLst/>
            </a:prstGeom>
            <a:noFill/>
            <a:ln w="12700" cap="flat" cmpd="sng" algn="ctr">
              <a:solidFill>
                <a:schemeClr val="accent4"/>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sv-SE" sz="3467" b="0" i="0" u="none" strike="noStrike" cap="none" normalizeH="0" baseline="0" smtClean="0">
                <a:ln>
                  <a:noFill/>
                </a:ln>
                <a:solidFill>
                  <a:schemeClr val="tx1"/>
                </a:solidFill>
                <a:effectLst/>
                <a:latin typeface="Arial" charset="0"/>
              </a:endParaRPr>
            </a:p>
          </p:txBody>
        </p:sp>
      </p:grpSp>
      <p:grpSp>
        <p:nvGrpSpPr>
          <p:cNvPr id="49" name="Grupp 48"/>
          <p:cNvGrpSpPr/>
          <p:nvPr/>
        </p:nvGrpSpPr>
        <p:grpSpPr>
          <a:xfrm>
            <a:off x="6112464" y="3882486"/>
            <a:ext cx="2349248" cy="1332388"/>
            <a:chOff x="1563890" y="3912629"/>
            <a:chExt cx="1990725" cy="1085850"/>
          </a:xfrm>
        </p:grpSpPr>
        <p:pic>
          <p:nvPicPr>
            <p:cNvPr id="30" name="Bildobjekt 2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3890" y="3912629"/>
              <a:ext cx="1990725" cy="1085850"/>
            </a:xfrm>
            <a:prstGeom prst="rect">
              <a:avLst/>
            </a:prstGeom>
            <a:ln>
              <a:solidFill>
                <a:schemeClr val="tx1"/>
              </a:solidFill>
            </a:ln>
          </p:spPr>
        </p:pic>
        <p:sp>
          <p:nvSpPr>
            <p:cNvPr id="44" name="Rektangel 43"/>
            <p:cNvSpPr/>
            <p:nvPr userDrawn="1"/>
          </p:nvSpPr>
          <p:spPr bwMode="auto">
            <a:xfrm>
              <a:off x="2802016" y="4183582"/>
              <a:ext cx="736413" cy="215328"/>
            </a:xfrm>
            <a:prstGeom prst="rect">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sv-SE" sz="3467" b="0" i="0" u="none" strike="noStrike" cap="none" normalizeH="0" baseline="0" smtClean="0">
                <a:ln>
                  <a:noFill/>
                </a:ln>
                <a:noFill/>
                <a:effectLst/>
                <a:latin typeface="Arial" charset="0"/>
              </a:endParaRPr>
            </a:p>
          </p:txBody>
        </p:sp>
      </p:grpSp>
      <p:sp>
        <p:nvSpPr>
          <p:cNvPr id="15" name="Rektangel 14"/>
          <p:cNvSpPr/>
          <p:nvPr/>
        </p:nvSpPr>
        <p:spPr>
          <a:xfrm>
            <a:off x="6001732" y="2512512"/>
            <a:ext cx="6096000" cy="1169616"/>
          </a:xfrm>
          <a:prstGeom prst="rect">
            <a:avLst/>
          </a:prstGeom>
        </p:spPr>
        <p:txBody>
          <a:bodyPr>
            <a:spAutoFit/>
          </a:bodyPr>
          <a:lstStyle/>
          <a:p>
            <a:pPr marL="0" indent="0">
              <a:buNone/>
            </a:pPr>
            <a:r>
              <a:rPr lang="sv-SE" sz="1867" b="1" kern="0" dirty="0" smtClean="0">
                <a:solidFill>
                  <a:srgbClr val="155697"/>
                </a:solidFill>
              </a:rPr>
              <a:t>Ändra mall på en befintlig sida</a:t>
            </a:r>
          </a:p>
          <a:p>
            <a:pPr marL="228594" indent="-228594">
              <a:spcBef>
                <a:spcPts val="213"/>
              </a:spcBef>
              <a:buFont typeface="Arial" panose="020B0604020202020204" pitchFamily="34" charset="0"/>
              <a:buChar char="•"/>
            </a:pPr>
            <a:r>
              <a:rPr lang="sv-SE" sz="1600" b="0" u="none" kern="0" dirty="0" smtClean="0"/>
              <a:t>Markera den sida i presentationen som du </a:t>
            </a:r>
            <a:br>
              <a:rPr lang="sv-SE" sz="1600" b="0" u="none" kern="0" dirty="0" smtClean="0"/>
            </a:br>
            <a:r>
              <a:rPr lang="sv-SE" sz="1600" b="0" u="none" kern="0" dirty="0" smtClean="0"/>
              <a:t>vill byta </a:t>
            </a:r>
            <a:r>
              <a:rPr lang="sv-SE" sz="1600" b="0" u="none" kern="0" dirty="0" err="1" smtClean="0"/>
              <a:t>sidmall</a:t>
            </a:r>
            <a:r>
              <a:rPr lang="sv-SE" sz="1600" b="0" u="none" kern="0" dirty="0" smtClean="0"/>
              <a:t> på. </a:t>
            </a:r>
          </a:p>
          <a:p>
            <a:pPr marL="228594" marR="0" indent="-228594" algn="l" defTabSz="1015975" rtl="0" eaLnBrk="1" fontAlgn="base" latinLnBrk="0" hangingPunct="1">
              <a:lnSpc>
                <a:spcPct val="100000"/>
              </a:lnSpc>
              <a:spcBef>
                <a:spcPts val="213"/>
              </a:spcBef>
              <a:spcAft>
                <a:spcPct val="0"/>
              </a:spcAft>
              <a:buClr>
                <a:schemeClr val="tx2"/>
              </a:buClr>
              <a:buSzTx/>
              <a:buFont typeface="Arial" panose="020B0604020202020204" pitchFamily="34" charset="0"/>
              <a:buChar char="•"/>
              <a:tabLst/>
              <a:defRPr/>
            </a:pPr>
            <a:r>
              <a:rPr lang="sv-SE" sz="1600" b="0" u="none" kern="0" dirty="0" smtClean="0"/>
              <a:t>Gå</a:t>
            </a:r>
            <a:r>
              <a:rPr lang="sv-SE" sz="1600" b="0" u="none" kern="0" baseline="0" dirty="0" smtClean="0"/>
              <a:t> upp till menyn </a:t>
            </a:r>
            <a:r>
              <a:rPr lang="sv-SE" sz="1600" b="1" u="none" kern="0" dirty="0" smtClean="0"/>
              <a:t>Start</a:t>
            </a:r>
            <a:r>
              <a:rPr lang="sv-SE" sz="1600" b="1" u="none" kern="0" baseline="0" dirty="0" smtClean="0"/>
              <a:t> </a:t>
            </a:r>
            <a:r>
              <a:rPr lang="sv-SE" sz="1600" b="0" u="none" kern="0" baseline="0" dirty="0" smtClean="0"/>
              <a:t>och välj</a:t>
            </a:r>
            <a:r>
              <a:rPr lang="sv-SE" sz="1600" b="1" u="none" kern="0" baseline="0" dirty="0" smtClean="0"/>
              <a:t> </a:t>
            </a:r>
            <a:r>
              <a:rPr lang="sv-SE" sz="1600" b="0" i="1" u="none" kern="0" baseline="0" dirty="0" smtClean="0"/>
              <a:t>Layout</a:t>
            </a:r>
            <a:r>
              <a:rPr lang="sv-SE" sz="1600" b="0" u="none" kern="0" baseline="0" dirty="0" smtClean="0"/>
              <a:t>.</a:t>
            </a:r>
            <a:r>
              <a:rPr lang="sv-SE" sz="1600" b="0" u="none" kern="0" dirty="0" smtClean="0"/>
              <a:t> </a:t>
            </a:r>
          </a:p>
        </p:txBody>
      </p:sp>
      <p:sp>
        <p:nvSpPr>
          <p:cNvPr id="11" name="Platshållare för text 12"/>
          <p:cNvSpPr txBox="1">
            <a:spLocks/>
          </p:cNvSpPr>
          <p:nvPr/>
        </p:nvSpPr>
        <p:spPr>
          <a:xfrm>
            <a:off x="1401989" y="1518696"/>
            <a:ext cx="8559447" cy="921921"/>
          </a:xfrm>
          <a:prstGeom prst="rect">
            <a:avLst/>
          </a:prstGeom>
        </p:spPr>
        <p:txBody>
          <a:bodyPr/>
          <a:lstStyle>
            <a:lvl1pPr marL="285750" indent="-285750" algn="l" defTabSz="762000" rtl="0" eaLnBrk="1" fontAlgn="base" hangingPunct="1">
              <a:spcBef>
                <a:spcPct val="100000"/>
              </a:spcBef>
              <a:spcAft>
                <a:spcPct val="0"/>
              </a:spcAft>
              <a:buClr>
                <a:schemeClr val="tx2"/>
              </a:buClr>
              <a:buFont typeface="Arial" panose="020B0604020202020204" pitchFamily="34" charset="0"/>
              <a:buChar char="•"/>
              <a:defRPr sz="1600" baseline="0">
                <a:solidFill>
                  <a:schemeClr val="tx2"/>
                </a:solidFill>
                <a:latin typeface="Arial" panose="020B0604020202020204" pitchFamily="34" charset="0"/>
                <a:ea typeface="+mn-ea"/>
                <a:cs typeface="Arial" panose="020B0604020202020204" pitchFamily="34" charset="0"/>
              </a:defRPr>
            </a:lvl1pPr>
            <a:lvl2pPr marL="536575" indent="0" algn="l" defTabSz="762000" rtl="0" eaLnBrk="1" fontAlgn="base" hangingPunct="1">
              <a:spcBef>
                <a:spcPct val="20000"/>
              </a:spcBef>
              <a:spcAft>
                <a:spcPct val="0"/>
              </a:spcAft>
              <a:buClr>
                <a:schemeClr val="tx2"/>
              </a:buClr>
              <a:buSzPct val="80000"/>
              <a:buFont typeface="Arial" charset="0"/>
              <a:buNone/>
              <a:defRPr sz="1600">
                <a:solidFill>
                  <a:schemeClr val="tx2"/>
                </a:solidFill>
                <a:latin typeface="Arial" panose="020B0604020202020204" pitchFamily="34" charset="0"/>
                <a:cs typeface="Arial" panose="020B0604020202020204" pitchFamily="34" charset="0"/>
              </a:defRPr>
            </a:lvl2pPr>
            <a:lvl3pPr marL="180975" indent="-180975" algn="l" defTabSz="762000" rtl="0" eaLnBrk="1" fontAlgn="base" hangingPunct="1">
              <a:spcBef>
                <a:spcPct val="20000"/>
              </a:spcBef>
              <a:spcAft>
                <a:spcPct val="0"/>
              </a:spcAft>
              <a:buClr>
                <a:schemeClr val="tx2"/>
              </a:buClr>
              <a:buSzPct val="85000"/>
              <a:buFont typeface="Arial" charset="0"/>
              <a:buChar char="•"/>
              <a:defRPr sz="1600">
                <a:solidFill>
                  <a:schemeClr val="tx2"/>
                </a:solidFill>
                <a:latin typeface="Arial" panose="020B0604020202020204" pitchFamily="34" charset="0"/>
                <a:cs typeface="Arial" panose="020B0604020202020204" pitchFamily="34" charset="0"/>
              </a:defRPr>
            </a:lvl3pPr>
            <a:lvl4pPr marL="1790700" indent="-176213" algn="l" defTabSz="762000" rtl="0" eaLnBrk="1" fontAlgn="base" hangingPunct="1">
              <a:spcBef>
                <a:spcPct val="20000"/>
              </a:spcBef>
              <a:spcAft>
                <a:spcPct val="0"/>
              </a:spcAft>
              <a:buClr>
                <a:schemeClr val="tx2"/>
              </a:buClr>
              <a:buSzPct val="70000"/>
              <a:buFont typeface="Arial" charset="0"/>
              <a:buChar char="–"/>
              <a:defRPr sz="1600">
                <a:solidFill>
                  <a:schemeClr val="tx2"/>
                </a:solidFill>
                <a:latin typeface="Arial" panose="020B0604020202020204" pitchFamily="34" charset="0"/>
                <a:cs typeface="Arial" panose="020B0604020202020204" pitchFamily="34" charset="0"/>
              </a:defRPr>
            </a:lvl4pPr>
            <a:lvl5pPr marL="2154238" indent="-87313" algn="l" defTabSz="762000" rtl="0" eaLnBrk="1" fontAlgn="base" hangingPunct="1">
              <a:spcBef>
                <a:spcPct val="20000"/>
              </a:spcBef>
              <a:spcAft>
                <a:spcPct val="0"/>
              </a:spcAft>
              <a:buClr>
                <a:schemeClr val="tx2"/>
              </a:buClr>
              <a:buSzPct val="65000"/>
              <a:buFont typeface="Arial" charset="0"/>
              <a:buChar char="•"/>
              <a:defRPr sz="1600">
                <a:solidFill>
                  <a:schemeClr val="tx2"/>
                </a:solidFill>
                <a:latin typeface="Arial" panose="020B0604020202020204" pitchFamily="34" charset="0"/>
                <a:cs typeface="Arial" panose="020B0604020202020204" pitchFamily="34" charset="0"/>
              </a:defRPr>
            </a:lvl5pPr>
            <a:lvl6pPr marL="24384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6pPr>
            <a:lvl7pPr marL="28956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7pPr>
            <a:lvl8pPr marL="33528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8pPr>
            <a:lvl9pPr marL="3810000" indent="-228600" algn="l" defTabSz="762000" rtl="0" eaLnBrk="1" fontAlgn="base" hangingPunct="1">
              <a:spcBef>
                <a:spcPct val="20000"/>
              </a:spcBef>
              <a:spcAft>
                <a:spcPct val="0"/>
              </a:spcAft>
              <a:buClr>
                <a:schemeClr val="tx2"/>
              </a:buClr>
              <a:buSzPct val="50000"/>
              <a:buFont typeface="Wingdings" pitchFamily="2" charset="2"/>
              <a:buChar char="l"/>
              <a:defRPr sz="1600">
                <a:solidFill>
                  <a:schemeClr val="tx2"/>
                </a:solidFill>
                <a:latin typeface="+mn-lt"/>
              </a:defRPr>
            </a:lvl9pPr>
          </a:lstStyle>
          <a:p>
            <a:pPr marL="0" indent="0">
              <a:spcBef>
                <a:spcPts val="213"/>
              </a:spcBef>
              <a:buNone/>
            </a:pPr>
            <a:r>
              <a:rPr lang="sv-SE" sz="1600" b="1" i="0" u="none" kern="0" baseline="0" dirty="0" smtClean="0"/>
              <a:t>Det finns två gemensamma powerpointmallar för organisationen, en blå och en vit. Avsändaren är Region Norrbotten, oavsett vilken division vi tillhör. Använd de befintliga sidmallarna (layout) så långt det är möjligt.</a:t>
            </a:r>
            <a:endParaRPr lang="sv-SE" sz="1867" i="0" u="none" kern="0" baseline="0" dirty="0" smtClean="0"/>
          </a:p>
        </p:txBody>
      </p:sp>
    </p:spTree>
    <p:extLst>
      <p:ext uri="{BB962C8B-B14F-4D97-AF65-F5344CB8AC3E}">
        <p14:creationId xmlns:p14="http://schemas.microsoft.com/office/powerpoint/2010/main" val="42102874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9 Helbild ">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0"/>
            <a:ext cx="12192000" cy="6869288"/>
          </a:xfrm>
          <a:prstGeom prst="rect">
            <a:avLst/>
          </a:prstGeom>
        </p:spPr>
        <p:txBody>
          <a:bodyPr/>
          <a:lstStyle>
            <a:lvl1pPr>
              <a:defRPr/>
            </a:lvl1pPr>
          </a:lstStyle>
          <a:p>
            <a:r>
              <a:rPr lang="sv-SE" smtClean="0"/>
              <a:t>Klicka på ikonen för att lägga till en bild</a:t>
            </a:r>
            <a:endParaRPr lang="sv-SE" dirty="0"/>
          </a:p>
        </p:txBody>
      </p:sp>
    </p:spTree>
    <p:extLst>
      <p:ext uri="{BB962C8B-B14F-4D97-AF65-F5344CB8AC3E}">
        <p14:creationId xmlns:p14="http://schemas.microsoft.com/office/powerpoint/2010/main" val="10410649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0 Helbild med text ovanpå">
    <p:spTree>
      <p:nvGrpSpPr>
        <p:cNvPr id="1" name=""/>
        <p:cNvGrpSpPr/>
        <p:nvPr/>
      </p:nvGrpSpPr>
      <p:grpSpPr>
        <a:xfrm>
          <a:off x="0" y="0"/>
          <a:ext cx="0" cy="0"/>
          <a:chOff x="0" y="0"/>
          <a:chExt cx="0" cy="0"/>
        </a:xfrm>
      </p:grpSpPr>
      <p:sp>
        <p:nvSpPr>
          <p:cNvPr id="4" name="Platshållare för bild 9"/>
          <p:cNvSpPr>
            <a:spLocks noGrp="1"/>
          </p:cNvSpPr>
          <p:nvPr>
            <p:ph type="pic" sz="quarter" idx="13"/>
          </p:nvPr>
        </p:nvSpPr>
        <p:spPr>
          <a:xfrm>
            <a:off x="0" y="0"/>
            <a:ext cx="12192000" cy="6869288"/>
          </a:xfrm>
          <a:prstGeom prst="rect">
            <a:avLst/>
          </a:prstGeom>
        </p:spPr>
        <p:txBody>
          <a:bodyPr/>
          <a:lstStyle>
            <a:lvl1pPr>
              <a:defRPr/>
            </a:lvl1pPr>
          </a:lstStyle>
          <a:p>
            <a:r>
              <a:rPr lang="sv-SE" smtClean="0"/>
              <a:t>Klicka på ikonen för att lägga till en bild</a:t>
            </a:r>
            <a:endParaRPr lang="sv-SE" dirty="0"/>
          </a:p>
        </p:txBody>
      </p:sp>
      <p:sp>
        <p:nvSpPr>
          <p:cNvPr id="2" name="Rubrik 1"/>
          <p:cNvSpPr>
            <a:spLocks noGrp="1"/>
          </p:cNvSpPr>
          <p:nvPr>
            <p:ph type="title"/>
          </p:nvPr>
        </p:nvSpPr>
        <p:spPr>
          <a:xfrm>
            <a:off x="1016002" y="979488"/>
            <a:ext cx="4787900" cy="2754312"/>
          </a:xfrm>
          <a:prstGeom prst="rect">
            <a:avLst/>
          </a:prstGeom>
        </p:spPr>
        <p:txBody>
          <a:bodyPr/>
          <a:lstStyle>
            <a:lvl1pPr>
              <a:lnSpc>
                <a:spcPct val="110000"/>
              </a:lnSpc>
              <a:defRPr sz="3200" b="1">
                <a:solidFill>
                  <a:schemeClr val="bg1"/>
                </a:solidFill>
              </a:defRPr>
            </a:lvl1pPr>
          </a:lstStyle>
          <a:p>
            <a:r>
              <a:rPr lang="sv-SE" smtClean="0"/>
              <a:t>Klicka här för att ändra format</a:t>
            </a:r>
            <a:endParaRPr lang="sv-SE" dirty="0"/>
          </a:p>
        </p:txBody>
      </p:sp>
    </p:spTree>
    <p:extLst>
      <p:ext uri="{BB962C8B-B14F-4D97-AF65-F5344CB8AC3E}">
        <p14:creationId xmlns:p14="http://schemas.microsoft.com/office/powerpoint/2010/main" val="21540598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1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87183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a:xfrm>
            <a:off x="838200" y="6356350"/>
            <a:ext cx="2743200" cy="365125"/>
          </a:xfrm>
          <a:prstGeom prst="rect">
            <a:avLst/>
          </a:prstGeom>
        </p:spPr>
        <p:txBody>
          <a:bodyPr/>
          <a:lstStyle/>
          <a:p>
            <a:fld id="{DF1BE354-31D0-4979-AF73-F3554AED1D47}" type="datetimeFigureOut">
              <a:rPr lang="sv-SE" smtClean="0"/>
              <a:t>2023-02-22</a:t>
            </a:fld>
            <a:endParaRPr lang="sv-SE"/>
          </a:p>
        </p:txBody>
      </p:sp>
      <p:sp>
        <p:nvSpPr>
          <p:cNvPr id="5" name="Platshållare för sidfot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8610600" y="6356350"/>
            <a:ext cx="2743200" cy="365125"/>
          </a:xfrm>
          <a:prstGeom prst="rect">
            <a:avLst/>
          </a:prstGeom>
        </p:spPr>
        <p:txBody>
          <a:bodyPr/>
          <a:lstStyle/>
          <a:p>
            <a:fld id="{83535DE2-8153-4304-ADCB-788C03092232}" type="slidenum">
              <a:rPr lang="sv-SE" smtClean="0"/>
              <a:t>‹#›</a:t>
            </a:fld>
            <a:endParaRPr lang="sv-SE"/>
          </a:p>
        </p:txBody>
      </p:sp>
    </p:spTree>
    <p:extLst>
      <p:ext uri="{BB962C8B-B14F-4D97-AF65-F5344CB8AC3E}">
        <p14:creationId xmlns:p14="http://schemas.microsoft.com/office/powerpoint/2010/main" val="301143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 Titel &amp; presentatör">
    <p:spTree>
      <p:nvGrpSpPr>
        <p:cNvPr id="1" name=""/>
        <p:cNvGrpSpPr/>
        <p:nvPr/>
      </p:nvGrpSpPr>
      <p:grpSpPr>
        <a:xfrm>
          <a:off x="0" y="0"/>
          <a:ext cx="0" cy="0"/>
          <a:chOff x="0" y="0"/>
          <a:chExt cx="0" cy="0"/>
        </a:xfrm>
      </p:grpSpPr>
      <p:sp>
        <p:nvSpPr>
          <p:cNvPr id="7" name="Rubrik 1"/>
          <p:cNvSpPr>
            <a:spLocks noGrp="1"/>
          </p:cNvSpPr>
          <p:nvPr>
            <p:ph type="title"/>
          </p:nvPr>
        </p:nvSpPr>
        <p:spPr>
          <a:xfrm>
            <a:off x="1758670" y="1445778"/>
            <a:ext cx="8663873" cy="1348671"/>
          </a:xfrm>
          <a:prstGeom prst="rect">
            <a:avLst/>
          </a:prstGeom>
        </p:spPr>
        <p:txBody>
          <a:bodyPr anchor="b"/>
          <a:lstStyle>
            <a:lvl1pPr algn="ctr">
              <a:defRPr sz="4267" b="1">
                <a:solidFill>
                  <a:srgbClr val="0070C0"/>
                </a:solidFill>
              </a:defRPr>
            </a:lvl1pPr>
          </a:lstStyle>
          <a:p>
            <a:r>
              <a:rPr lang="sv-SE" smtClean="0"/>
              <a:t>Klicka här för att ändra format</a:t>
            </a:r>
            <a:endParaRPr lang="sv-SE" dirty="0"/>
          </a:p>
        </p:txBody>
      </p:sp>
      <p:sp>
        <p:nvSpPr>
          <p:cNvPr id="8" name="Platshållare för text 12"/>
          <p:cNvSpPr>
            <a:spLocks noGrp="1"/>
          </p:cNvSpPr>
          <p:nvPr>
            <p:ph type="body" sz="quarter" idx="14"/>
          </p:nvPr>
        </p:nvSpPr>
        <p:spPr>
          <a:xfrm>
            <a:off x="1758670" y="2836653"/>
            <a:ext cx="8674663" cy="918052"/>
          </a:xfrm>
          <a:prstGeom prst="rect">
            <a:avLst/>
          </a:prstGeom>
        </p:spPr>
        <p:txBody>
          <a:bodyPr anchor="ctr"/>
          <a:lstStyle>
            <a:lvl1pPr marL="0" indent="0" algn="ctr">
              <a:buNone/>
              <a:defRPr sz="2667" b="0">
                <a:latin typeface="Arial" panose="020B0604020202020204" pitchFamily="34" charset="0"/>
                <a:cs typeface="Arial" panose="020B0604020202020204" pitchFamily="34" charset="0"/>
              </a:defRPr>
            </a:lvl1pPr>
            <a:lvl2pPr>
              <a:defRPr sz="2133">
                <a:latin typeface="Arial" panose="020B0604020202020204" pitchFamily="34" charset="0"/>
                <a:cs typeface="Arial" panose="020B0604020202020204" pitchFamily="34" charset="0"/>
              </a:defRPr>
            </a:lvl2pPr>
            <a:lvl3pPr>
              <a:defRPr sz="2133">
                <a:latin typeface="Arial" panose="020B0604020202020204" pitchFamily="34" charset="0"/>
                <a:cs typeface="Arial" panose="020B0604020202020204" pitchFamily="34" charset="0"/>
              </a:defRPr>
            </a:lvl3pPr>
            <a:lvl4pPr>
              <a:defRPr sz="2133">
                <a:latin typeface="Arial" panose="020B0604020202020204" pitchFamily="34" charset="0"/>
                <a:cs typeface="Arial" panose="020B0604020202020204" pitchFamily="34" charset="0"/>
              </a:defRPr>
            </a:lvl4pPr>
            <a:lvl5pPr>
              <a:defRPr sz="2133">
                <a:latin typeface="Arial" panose="020B0604020202020204" pitchFamily="34" charset="0"/>
                <a:cs typeface="Arial" panose="020B0604020202020204" pitchFamily="34" charset="0"/>
              </a:defRPr>
            </a:lvl5pPr>
          </a:lstStyle>
          <a:p>
            <a:pPr lvl="0"/>
            <a:r>
              <a:rPr lang="sv-SE" smtClean="0"/>
              <a:t>Klicka här för att ändra format på bakgrundstexten</a:t>
            </a:r>
          </a:p>
        </p:txBody>
      </p:sp>
    </p:spTree>
    <p:extLst>
      <p:ext uri="{BB962C8B-B14F-4D97-AF65-F5344CB8AC3E}">
        <p14:creationId xmlns:p14="http://schemas.microsoft.com/office/powerpoint/2010/main" val="41032937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Rubrik &amp; text">
    <p:spTree>
      <p:nvGrpSpPr>
        <p:cNvPr id="1" name=""/>
        <p:cNvGrpSpPr/>
        <p:nvPr/>
      </p:nvGrpSpPr>
      <p:grpSpPr>
        <a:xfrm>
          <a:off x="0" y="0"/>
          <a:ext cx="0" cy="0"/>
          <a:chOff x="0" y="0"/>
          <a:chExt cx="0" cy="0"/>
        </a:xfrm>
      </p:grpSpPr>
      <p:sp>
        <p:nvSpPr>
          <p:cNvPr id="11" name="Rubrik 8"/>
          <p:cNvSpPr>
            <a:spLocks noGrp="1"/>
          </p:cNvSpPr>
          <p:nvPr>
            <p:ph type="title"/>
          </p:nvPr>
        </p:nvSpPr>
        <p:spPr>
          <a:xfrm>
            <a:off x="2123630" y="512494"/>
            <a:ext cx="7970793" cy="1112021"/>
          </a:xfrm>
          <a:prstGeom prst="rect">
            <a:avLst/>
          </a:prstGeom>
        </p:spPr>
        <p:txBody>
          <a:bodyPr anchor="b" anchorCtr="0"/>
          <a:lstStyle>
            <a:lvl1pPr>
              <a:defRPr sz="3200" b="1" baseline="0">
                <a:solidFill>
                  <a:srgbClr val="0070C0"/>
                </a:solidFill>
              </a:defRPr>
            </a:lvl1pPr>
          </a:lstStyle>
          <a:p>
            <a:r>
              <a:rPr lang="sv-SE" smtClean="0"/>
              <a:t>Klicka här för att ändra format</a:t>
            </a:r>
            <a:endParaRPr lang="sv-SE" dirty="0"/>
          </a:p>
        </p:txBody>
      </p:sp>
      <p:sp>
        <p:nvSpPr>
          <p:cNvPr id="16" name="Platshållare för innehåll 2"/>
          <p:cNvSpPr>
            <a:spLocks noGrp="1"/>
          </p:cNvSpPr>
          <p:nvPr>
            <p:ph sz="half" idx="1"/>
          </p:nvPr>
        </p:nvSpPr>
        <p:spPr>
          <a:xfrm>
            <a:off x="2123629" y="1753271"/>
            <a:ext cx="7970795" cy="4044279"/>
          </a:xfrm>
          <a:prstGeom prst="rect">
            <a:avLst/>
          </a:prstGeom>
        </p:spPr>
        <p:txBody>
          <a:bodyPr/>
          <a:lstStyle>
            <a:lvl1pPr marL="380990" indent="-380990">
              <a:lnSpc>
                <a:spcPct val="110000"/>
              </a:lnSpc>
              <a:spcBef>
                <a:spcPts val="1067"/>
              </a:spcBef>
              <a:buFont typeface="Arial" panose="020B0604020202020204" pitchFamily="34" charset="0"/>
              <a:buChar char="•"/>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Tree>
    <p:extLst>
      <p:ext uri="{BB962C8B-B14F-4D97-AF65-F5344CB8AC3E}">
        <p14:creationId xmlns:p14="http://schemas.microsoft.com/office/powerpoint/2010/main" val="30135611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ara figur eller bild">
    <p:spTree>
      <p:nvGrpSpPr>
        <p:cNvPr id="1" name=""/>
        <p:cNvGrpSpPr/>
        <p:nvPr/>
      </p:nvGrpSpPr>
      <p:grpSpPr>
        <a:xfrm>
          <a:off x="0" y="0"/>
          <a:ext cx="0" cy="0"/>
          <a:chOff x="0" y="0"/>
          <a:chExt cx="0" cy="0"/>
        </a:xfrm>
      </p:grpSpPr>
      <p:sp>
        <p:nvSpPr>
          <p:cNvPr id="16" name="Platshållare för innehåll 2"/>
          <p:cNvSpPr>
            <a:spLocks noGrp="1"/>
          </p:cNvSpPr>
          <p:nvPr>
            <p:ph sz="half" idx="1"/>
          </p:nvPr>
        </p:nvSpPr>
        <p:spPr>
          <a:xfrm>
            <a:off x="1512712" y="474135"/>
            <a:ext cx="9223021" cy="5323416"/>
          </a:xfrm>
          <a:prstGeom prst="rect">
            <a:avLst/>
          </a:prstGeom>
        </p:spPr>
        <p:txBody>
          <a:bodyPr/>
          <a:lstStyle>
            <a:lvl1pPr marL="0" indent="0">
              <a:lnSpc>
                <a:spcPct val="110000"/>
              </a:lnSpc>
              <a:spcBef>
                <a:spcPts val="1067"/>
              </a:spcBef>
              <a:buFont typeface="Arial" panose="020B0604020202020204" pitchFamily="34" charset="0"/>
              <a:buNone/>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Tree>
    <p:extLst>
      <p:ext uri="{BB962C8B-B14F-4D97-AF65-F5344CB8AC3E}">
        <p14:creationId xmlns:p14="http://schemas.microsoft.com/office/powerpoint/2010/main" val="21765420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Figur och bildtext">
    <p:spTree>
      <p:nvGrpSpPr>
        <p:cNvPr id="1" name=""/>
        <p:cNvGrpSpPr/>
        <p:nvPr/>
      </p:nvGrpSpPr>
      <p:grpSpPr>
        <a:xfrm>
          <a:off x="0" y="0"/>
          <a:ext cx="0" cy="0"/>
          <a:chOff x="0" y="0"/>
          <a:chExt cx="0" cy="0"/>
        </a:xfrm>
      </p:grpSpPr>
      <p:sp>
        <p:nvSpPr>
          <p:cNvPr id="11" name="Rubrik 8"/>
          <p:cNvSpPr>
            <a:spLocks noGrp="1"/>
          </p:cNvSpPr>
          <p:nvPr>
            <p:ph type="title"/>
          </p:nvPr>
        </p:nvSpPr>
        <p:spPr>
          <a:xfrm>
            <a:off x="7325992" y="585391"/>
            <a:ext cx="4263601" cy="810107"/>
          </a:xfrm>
          <a:prstGeom prst="rect">
            <a:avLst/>
          </a:prstGeom>
        </p:spPr>
        <p:txBody>
          <a:bodyPr anchor="b" anchorCtr="0"/>
          <a:lstStyle>
            <a:lvl1pPr>
              <a:defRPr sz="2667" b="1" baseline="0">
                <a:solidFill>
                  <a:srgbClr val="0070C0"/>
                </a:solidFill>
              </a:defRPr>
            </a:lvl1pPr>
          </a:lstStyle>
          <a:p>
            <a:r>
              <a:rPr lang="sv-SE" smtClean="0"/>
              <a:t>Klicka här för att ändra format</a:t>
            </a:r>
            <a:endParaRPr lang="sv-SE" dirty="0"/>
          </a:p>
        </p:txBody>
      </p:sp>
      <p:sp>
        <p:nvSpPr>
          <p:cNvPr id="5" name="Platshållare för innehåll 2"/>
          <p:cNvSpPr>
            <a:spLocks noGrp="1"/>
          </p:cNvSpPr>
          <p:nvPr>
            <p:ph sz="half" idx="1"/>
          </p:nvPr>
        </p:nvSpPr>
        <p:spPr>
          <a:xfrm>
            <a:off x="701310" y="621143"/>
            <a:ext cx="6505996" cy="5176408"/>
          </a:xfrm>
          <a:prstGeom prst="rect">
            <a:avLst/>
          </a:prstGeom>
        </p:spPr>
        <p:txBody>
          <a:bodyPr/>
          <a:lstStyle>
            <a:lvl1pPr marL="0" indent="0">
              <a:spcBef>
                <a:spcPts val="1067"/>
              </a:spcBef>
              <a:buFont typeface="Arial" panose="020B0604020202020204" pitchFamily="34" charset="0"/>
              <a:buNone/>
              <a:defRPr sz="2133" baseline="0">
                <a:latin typeface="+mn-lt"/>
              </a:defRPr>
            </a:lvl1pPr>
            <a:lvl2pPr marL="715415" indent="0">
              <a:buNone/>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
        <p:nvSpPr>
          <p:cNvPr id="6" name="Platshållare för innehåll 2"/>
          <p:cNvSpPr>
            <a:spLocks noGrp="1"/>
          </p:cNvSpPr>
          <p:nvPr>
            <p:ph sz="half" idx="10"/>
          </p:nvPr>
        </p:nvSpPr>
        <p:spPr>
          <a:xfrm>
            <a:off x="7325989" y="1420751"/>
            <a:ext cx="4283384" cy="4376800"/>
          </a:xfrm>
          <a:prstGeom prst="rect">
            <a:avLst/>
          </a:prstGeom>
        </p:spPr>
        <p:txBody>
          <a:bodyPr/>
          <a:lstStyle>
            <a:lvl1pPr marL="380990" indent="-380990">
              <a:lnSpc>
                <a:spcPct val="110000"/>
              </a:lnSpc>
              <a:spcBef>
                <a:spcPts val="1067"/>
              </a:spcBef>
              <a:buFont typeface="Arial" panose="020B0604020202020204" pitchFamily="34" charset="0"/>
              <a:buChar char="•"/>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Tree>
    <p:extLst>
      <p:ext uri="{BB962C8B-B14F-4D97-AF65-F5344CB8AC3E}">
        <p14:creationId xmlns:p14="http://schemas.microsoft.com/office/powerpoint/2010/main" val="259157144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 Foto &amp; Text">
    <p:spTree>
      <p:nvGrpSpPr>
        <p:cNvPr id="1" name=""/>
        <p:cNvGrpSpPr/>
        <p:nvPr/>
      </p:nvGrpSpPr>
      <p:grpSpPr>
        <a:xfrm>
          <a:off x="0" y="0"/>
          <a:ext cx="0" cy="0"/>
          <a:chOff x="0" y="0"/>
          <a:chExt cx="0" cy="0"/>
        </a:xfrm>
      </p:grpSpPr>
      <p:sp>
        <p:nvSpPr>
          <p:cNvPr id="3" name="Rektangel 2"/>
          <p:cNvSpPr/>
          <p:nvPr/>
        </p:nvSpPr>
        <p:spPr>
          <a:xfrm>
            <a:off x="660401" y="3447962"/>
            <a:ext cx="2679700" cy="1221168"/>
          </a:xfrm>
          <a:prstGeom prst="rect">
            <a:avLst/>
          </a:prstGeom>
        </p:spPr>
        <p:txBody>
          <a:bodyPr wrap="square">
            <a:spAutoFit/>
          </a:bodyPr>
          <a:lstStyle/>
          <a:p>
            <a:pPr algn="l"/>
            <a:r>
              <a:rPr lang="sv-SE" sz="1467" dirty="0" smtClean="0"/>
              <a:t>OBS! Om du behöver justera bilden inom ramen – dubbelklicka på bilden och välj verktyget ”Beskär” som dyker upp i menyn. </a:t>
            </a:r>
          </a:p>
        </p:txBody>
      </p:sp>
      <p:sp>
        <p:nvSpPr>
          <p:cNvPr id="2" name="Rubrik 1"/>
          <p:cNvSpPr>
            <a:spLocks noGrp="1"/>
          </p:cNvSpPr>
          <p:nvPr>
            <p:ph type="title"/>
          </p:nvPr>
        </p:nvSpPr>
        <p:spPr>
          <a:xfrm>
            <a:off x="4318000" y="345260"/>
            <a:ext cx="7061200" cy="1100517"/>
          </a:xfrm>
          <a:prstGeom prst="rect">
            <a:avLst/>
          </a:prstGeom>
        </p:spPr>
        <p:txBody>
          <a:bodyPr anchor="ctr"/>
          <a:lstStyle>
            <a:lvl1pPr>
              <a:defRPr sz="3200" b="1">
                <a:solidFill>
                  <a:srgbClr val="0070C0"/>
                </a:solidFill>
              </a:defRPr>
            </a:lvl1pPr>
          </a:lstStyle>
          <a:p>
            <a:r>
              <a:rPr lang="sv-SE" smtClean="0"/>
              <a:t>Klicka här för att ändra format</a:t>
            </a:r>
            <a:endParaRPr lang="sv-SE" dirty="0"/>
          </a:p>
        </p:txBody>
      </p:sp>
      <p:sp>
        <p:nvSpPr>
          <p:cNvPr id="10" name="Platshållare för bild 9"/>
          <p:cNvSpPr>
            <a:spLocks noGrp="1"/>
          </p:cNvSpPr>
          <p:nvPr>
            <p:ph type="pic" sz="quarter" idx="13"/>
          </p:nvPr>
        </p:nvSpPr>
        <p:spPr>
          <a:xfrm>
            <a:off x="0" y="0"/>
            <a:ext cx="3810000" cy="6141157"/>
          </a:xfrm>
          <a:prstGeom prst="rect">
            <a:avLst/>
          </a:prstGeom>
        </p:spPr>
        <p:txBody>
          <a:bodyPr/>
          <a:lstStyle>
            <a:lvl1pPr>
              <a:defRPr/>
            </a:lvl1pPr>
          </a:lstStyle>
          <a:p>
            <a:r>
              <a:rPr lang="sv-SE" smtClean="0"/>
              <a:t>Klicka på ikonen för att lägga till en bild</a:t>
            </a:r>
            <a:endParaRPr lang="sv-SE" dirty="0"/>
          </a:p>
        </p:txBody>
      </p:sp>
      <p:sp>
        <p:nvSpPr>
          <p:cNvPr id="6" name="Platshållare för innehåll 2"/>
          <p:cNvSpPr>
            <a:spLocks noGrp="1"/>
          </p:cNvSpPr>
          <p:nvPr>
            <p:ph sz="half" idx="10"/>
          </p:nvPr>
        </p:nvSpPr>
        <p:spPr>
          <a:xfrm>
            <a:off x="4312519" y="1621759"/>
            <a:ext cx="7066920" cy="4175792"/>
          </a:xfrm>
          <a:prstGeom prst="rect">
            <a:avLst/>
          </a:prstGeom>
        </p:spPr>
        <p:txBody>
          <a:bodyPr/>
          <a:lstStyle>
            <a:lvl1pPr marL="380990" indent="-380990">
              <a:lnSpc>
                <a:spcPct val="110000"/>
              </a:lnSpc>
              <a:spcBef>
                <a:spcPts val="1067"/>
              </a:spcBef>
              <a:buFont typeface="Arial" panose="020B0604020202020204" pitchFamily="34" charset="0"/>
              <a:buChar char="•"/>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smtClean="0"/>
              <a:t>Klicka här för att ändra format på bakgrundstexten</a:t>
            </a:r>
          </a:p>
        </p:txBody>
      </p:sp>
    </p:spTree>
    <p:extLst>
      <p:ext uri="{BB962C8B-B14F-4D97-AF65-F5344CB8AC3E}">
        <p14:creationId xmlns:p14="http://schemas.microsoft.com/office/powerpoint/2010/main" val="251938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 Jämförelse">
    <p:spTree>
      <p:nvGrpSpPr>
        <p:cNvPr id="1" name=""/>
        <p:cNvGrpSpPr/>
        <p:nvPr/>
      </p:nvGrpSpPr>
      <p:grpSpPr>
        <a:xfrm>
          <a:off x="0" y="0"/>
          <a:ext cx="0" cy="0"/>
          <a:chOff x="0" y="0"/>
          <a:chExt cx="0" cy="0"/>
        </a:xfrm>
      </p:grpSpPr>
      <p:sp>
        <p:nvSpPr>
          <p:cNvPr id="3" name="Title 1"/>
          <p:cNvSpPr>
            <a:spLocks noGrp="1"/>
          </p:cNvSpPr>
          <p:nvPr>
            <p:ph type="title"/>
          </p:nvPr>
        </p:nvSpPr>
        <p:spPr>
          <a:xfrm>
            <a:off x="896597" y="430532"/>
            <a:ext cx="10066696" cy="990213"/>
          </a:xfrm>
          <a:prstGeom prst="rect">
            <a:avLst/>
          </a:prstGeom>
        </p:spPr>
        <p:txBody>
          <a:bodyPr anchor="ctr" anchorCtr="0"/>
          <a:lstStyle>
            <a:lvl1pPr algn="l">
              <a:defRPr sz="3200" b="1">
                <a:solidFill>
                  <a:srgbClr val="0070C0"/>
                </a:solidFill>
              </a:defRPr>
            </a:lvl1pPr>
          </a:lstStyle>
          <a:p>
            <a:r>
              <a:rPr lang="sv-SE" smtClean="0"/>
              <a:t>Klicka här för att ändra format</a:t>
            </a:r>
            <a:endParaRPr lang="sv-SE" dirty="0"/>
          </a:p>
        </p:txBody>
      </p:sp>
      <p:sp>
        <p:nvSpPr>
          <p:cNvPr id="4" name="Content Placeholder 2"/>
          <p:cNvSpPr>
            <a:spLocks noGrp="1"/>
          </p:cNvSpPr>
          <p:nvPr>
            <p:ph sz="half" idx="1"/>
          </p:nvPr>
        </p:nvSpPr>
        <p:spPr>
          <a:xfrm>
            <a:off x="910948" y="1643252"/>
            <a:ext cx="4742899" cy="4125861"/>
          </a:xfrm>
          <a:prstGeom prst="rect">
            <a:avLst/>
          </a:prstGeom>
        </p:spPr>
        <p:txBody>
          <a:bodyPr/>
          <a:lstStyle>
            <a:lvl1pPr>
              <a:lnSpc>
                <a:spcPct val="80000"/>
              </a:lnSpc>
              <a:defRPr/>
            </a:lvl1pPr>
          </a:lstStyle>
          <a:p>
            <a:pPr lvl="0"/>
            <a:r>
              <a:rPr lang="sv-SE" smtClean="0"/>
              <a:t>Klicka här för att ändra format på bakgrundstexten</a:t>
            </a:r>
          </a:p>
        </p:txBody>
      </p:sp>
      <p:cxnSp>
        <p:nvCxnSpPr>
          <p:cNvPr id="11" name="Straight Connector 10"/>
          <p:cNvCxnSpPr/>
          <p:nvPr/>
        </p:nvCxnSpPr>
        <p:spPr bwMode="auto">
          <a:xfrm flipH="1">
            <a:off x="5912143" y="1679069"/>
            <a:ext cx="30504" cy="4075693"/>
          </a:xfrm>
          <a:prstGeom prst="line">
            <a:avLst/>
          </a:prstGeom>
          <a:solidFill>
            <a:schemeClr val="bg1"/>
          </a:solidFill>
          <a:ln w="6350" cap="flat" cmpd="sng" algn="ctr">
            <a:solidFill>
              <a:srgbClr val="6A6C63"/>
            </a:solidFill>
            <a:prstDash val="solid"/>
            <a:round/>
            <a:headEnd type="none" w="sm" len="sm"/>
            <a:tailEnd type="none" w="sm" len="sm"/>
          </a:ln>
          <a:effectLst/>
        </p:spPr>
      </p:cxnSp>
      <p:sp>
        <p:nvSpPr>
          <p:cNvPr id="15" name="Content Placeholder 2"/>
          <p:cNvSpPr>
            <a:spLocks noGrp="1"/>
          </p:cNvSpPr>
          <p:nvPr>
            <p:ph sz="half" idx="10"/>
          </p:nvPr>
        </p:nvSpPr>
        <p:spPr>
          <a:xfrm>
            <a:off x="6220396" y="1643252"/>
            <a:ext cx="4742899" cy="4125861"/>
          </a:xfrm>
          <a:prstGeom prst="rect">
            <a:avLst/>
          </a:prstGeom>
        </p:spPr>
        <p:txBody>
          <a:bodyPr/>
          <a:lstStyle>
            <a:lvl1pPr>
              <a:lnSpc>
                <a:spcPct val="80000"/>
              </a:lnSpc>
              <a:defRPr/>
            </a:lvl1pPr>
          </a:lstStyle>
          <a:p>
            <a:pPr lvl="0"/>
            <a:r>
              <a:rPr lang="sv-SE" smtClean="0"/>
              <a:t>Klicka här för att ändra format på bakgrundstexten</a:t>
            </a:r>
          </a:p>
        </p:txBody>
      </p:sp>
    </p:spTree>
    <p:extLst>
      <p:ext uri="{BB962C8B-B14F-4D97-AF65-F5344CB8AC3E}">
        <p14:creationId xmlns:p14="http://schemas.microsoft.com/office/powerpoint/2010/main" val="3384621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 Jämförelse 2">
    <p:spTree>
      <p:nvGrpSpPr>
        <p:cNvPr id="1" name=""/>
        <p:cNvGrpSpPr/>
        <p:nvPr/>
      </p:nvGrpSpPr>
      <p:grpSpPr>
        <a:xfrm>
          <a:off x="0" y="0"/>
          <a:ext cx="0" cy="0"/>
          <a:chOff x="0" y="0"/>
          <a:chExt cx="0" cy="0"/>
        </a:xfrm>
      </p:grpSpPr>
      <p:sp>
        <p:nvSpPr>
          <p:cNvPr id="3" name="Title 1"/>
          <p:cNvSpPr>
            <a:spLocks noGrp="1"/>
          </p:cNvSpPr>
          <p:nvPr>
            <p:ph type="title"/>
          </p:nvPr>
        </p:nvSpPr>
        <p:spPr>
          <a:xfrm>
            <a:off x="896598" y="330070"/>
            <a:ext cx="10081045" cy="1033271"/>
          </a:xfrm>
          <a:prstGeom prst="rect">
            <a:avLst/>
          </a:prstGeom>
        </p:spPr>
        <p:txBody>
          <a:bodyPr anchor="ctr" anchorCtr="0"/>
          <a:lstStyle>
            <a:lvl1pPr marL="0" indent="0" algn="l">
              <a:buFontTx/>
              <a:buNone/>
              <a:defRPr sz="3200" b="1">
                <a:solidFill>
                  <a:srgbClr val="0070C0"/>
                </a:solidFill>
              </a:defRPr>
            </a:lvl1pPr>
          </a:lstStyle>
          <a:p>
            <a:r>
              <a:rPr lang="sv-SE" smtClean="0"/>
              <a:t>Klicka här för att ändra format</a:t>
            </a:r>
            <a:endParaRPr lang="sv-SE" dirty="0"/>
          </a:p>
        </p:txBody>
      </p:sp>
      <p:sp>
        <p:nvSpPr>
          <p:cNvPr id="4" name="Content Placeholder 2"/>
          <p:cNvSpPr>
            <a:spLocks noGrp="1"/>
          </p:cNvSpPr>
          <p:nvPr>
            <p:ph sz="half" idx="1"/>
          </p:nvPr>
        </p:nvSpPr>
        <p:spPr>
          <a:xfrm>
            <a:off x="910947" y="2196262"/>
            <a:ext cx="4886396" cy="3599271"/>
          </a:xfrm>
          <a:prstGeom prst="rect">
            <a:avLst/>
          </a:prstGeom>
        </p:spPr>
        <p:txBody>
          <a:bodyPr/>
          <a:lstStyle>
            <a:lvl1pPr>
              <a:lnSpc>
                <a:spcPct val="80000"/>
              </a:lnSpc>
              <a:defRPr/>
            </a:lvl1pPr>
          </a:lstStyle>
          <a:p>
            <a:pPr lvl="0"/>
            <a:r>
              <a:rPr lang="sv-SE" smtClean="0"/>
              <a:t>Klicka här för att ändra format på bakgrundstexten</a:t>
            </a:r>
          </a:p>
        </p:txBody>
      </p:sp>
      <p:sp>
        <p:nvSpPr>
          <p:cNvPr id="5" name="Text Placeholder 2"/>
          <p:cNvSpPr>
            <a:spLocks noGrp="1"/>
          </p:cNvSpPr>
          <p:nvPr>
            <p:ph type="body" idx="11"/>
          </p:nvPr>
        </p:nvSpPr>
        <p:spPr>
          <a:xfrm>
            <a:off x="892619" y="1391078"/>
            <a:ext cx="4936352" cy="641349"/>
          </a:xfrm>
          <a:prstGeom prst="rect">
            <a:avLst/>
          </a:prstGeom>
        </p:spPr>
        <p:txBody>
          <a:bodyPr anchor="ctr" anchorCtr="0"/>
          <a:lstStyle>
            <a:lvl1pPr marL="0" indent="0">
              <a:buNone/>
              <a:defRPr b="1"/>
            </a:lvl1pPr>
          </a:lstStyle>
          <a:p>
            <a:pPr lvl="0"/>
            <a:r>
              <a:rPr lang="sv-SE" smtClean="0"/>
              <a:t>Klicka här för att ändra format på bakgrundstexten</a:t>
            </a:r>
          </a:p>
        </p:txBody>
      </p:sp>
      <p:sp>
        <p:nvSpPr>
          <p:cNvPr id="7" name="Content Placeholder 2"/>
          <p:cNvSpPr>
            <a:spLocks noGrp="1"/>
          </p:cNvSpPr>
          <p:nvPr>
            <p:ph sz="half" idx="12"/>
          </p:nvPr>
        </p:nvSpPr>
        <p:spPr>
          <a:xfrm>
            <a:off x="6073425" y="2198547"/>
            <a:ext cx="4920867" cy="3599004"/>
          </a:xfrm>
          <a:prstGeom prst="rect">
            <a:avLst/>
          </a:prstGeom>
        </p:spPr>
        <p:txBody>
          <a:bodyPr/>
          <a:lstStyle>
            <a:lvl1pPr>
              <a:lnSpc>
                <a:spcPct val="80000"/>
              </a:lnSpc>
              <a:defRPr/>
            </a:lvl1pPr>
          </a:lstStyle>
          <a:p>
            <a:pPr lvl="0"/>
            <a:r>
              <a:rPr lang="sv-SE" smtClean="0"/>
              <a:t>Klicka här för att ändra format på bakgrundstexten</a:t>
            </a:r>
          </a:p>
        </p:txBody>
      </p:sp>
      <p:sp>
        <p:nvSpPr>
          <p:cNvPr id="8" name="Text Placeholder 2"/>
          <p:cNvSpPr>
            <a:spLocks noGrp="1"/>
          </p:cNvSpPr>
          <p:nvPr>
            <p:ph type="body" idx="13"/>
          </p:nvPr>
        </p:nvSpPr>
        <p:spPr>
          <a:xfrm>
            <a:off x="6086639" y="1393363"/>
            <a:ext cx="4907652" cy="641349"/>
          </a:xfrm>
          <a:prstGeom prst="rect">
            <a:avLst/>
          </a:prstGeom>
        </p:spPr>
        <p:txBody>
          <a:bodyPr anchor="ctr" anchorCtr="0"/>
          <a:lstStyle>
            <a:lvl1pPr marL="0" indent="0">
              <a:buNone/>
              <a:defRPr b="1"/>
            </a:lvl1pPr>
          </a:lstStyle>
          <a:p>
            <a:pPr lvl="0"/>
            <a:r>
              <a:rPr lang="sv-SE" smtClean="0"/>
              <a:t>Klicka här för att ändra format på bakgrundstexten</a:t>
            </a:r>
          </a:p>
        </p:txBody>
      </p:sp>
      <p:cxnSp>
        <p:nvCxnSpPr>
          <p:cNvPr id="9" name="Rak 8"/>
          <p:cNvCxnSpPr/>
          <p:nvPr/>
        </p:nvCxnSpPr>
        <p:spPr bwMode="auto">
          <a:xfrm>
            <a:off x="903111" y="2122311"/>
            <a:ext cx="4921956" cy="0"/>
          </a:xfrm>
          <a:prstGeom prst="line">
            <a:avLst/>
          </a:prstGeom>
          <a:solidFill>
            <a:schemeClr val="bg1"/>
          </a:solidFill>
          <a:ln w="6350" cap="flat" cmpd="sng" algn="ctr">
            <a:solidFill>
              <a:schemeClr val="tx1"/>
            </a:solidFill>
            <a:prstDash val="solid"/>
            <a:round/>
            <a:headEnd type="none" w="sm" len="sm"/>
            <a:tailEnd type="none" w="sm" len="sm"/>
          </a:ln>
          <a:effectLst/>
        </p:spPr>
      </p:cxnSp>
      <p:cxnSp>
        <p:nvCxnSpPr>
          <p:cNvPr id="11" name="Rak 10"/>
          <p:cNvCxnSpPr/>
          <p:nvPr/>
        </p:nvCxnSpPr>
        <p:spPr bwMode="auto">
          <a:xfrm>
            <a:off x="6073425" y="2122311"/>
            <a:ext cx="4921956" cy="0"/>
          </a:xfrm>
          <a:prstGeom prst="line">
            <a:avLst/>
          </a:prstGeom>
          <a:solidFill>
            <a:schemeClr val="bg1"/>
          </a:solidFill>
          <a:ln w="635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2831698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 Bild med bildtext">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389717" y="4980488"/>
            <a:ext cx="7315200" cy="804333"/>
          </a:xfrm>
          <a:prstGeom prst="rect">
            <a:avLst/>
          </a:prstGeom>
        </p:spPr>
        <p:txBody>
          <a:bodyPr anchor="t" anchorCtr="0"/>
          <a:lstStyle>
            <a:lvl1pPr marL="0" indent="0">
              <a:lnSpc>
                <a:spcPct val="110000"/>
              </a:lnSpc>
              <a:buNone/>
              <a:defRPr/>
            </a:lvl1pPr>
          </a:lstStyle>
          <a:p>
            <a:pPr lvl="0"/>
            <a:r>
              <a:rPr lang="sv-SE" smtClean="0"/>
              <a:t>Klicka här för att ändra format på bakgrundstexten</a:t>
            </a:r>
          </a:p>
        </p:txBody>
      </p:sp>
      <p:sp>
        <p:nvSpPr>
          <p:cNvPr id="5" name="Title 1"/>
          <p:cNvSpPr>
            <a:spLocks noGrp="1"/>
          </p:cNvSpPr>
          <p:nvPr>
            <p:ph type="title"/>
          </p:nvPr>
        </p:nvSpPr>
        <p:spPr>
          <a:xfrm>
            <a:off x="2389717" y="4408983"/>
            <a:ext cx="7315200" cy="567267"/>
          </a:xfrm>
          <a:prstGeom prst="rect">
            <a:avLst/>
          </a:prstGeom>
        </p:spPr>
        <p:txBody>
          <a:bodyPr anchor="b" anchorCtr="0"/>
          <a:lstStyle>
            <a:lvl1pPr>
              <a:defRPr sz="2133" b="1"/>
            </a:lvl1pPr>
          </a:lstStyle>
          <a:p>
            <a:r>
              <a:rPr lang="sv-SE" smtClean="0"/>
              <a:t>Klicka här för att ändra format</a:t>
            </a:r>
            <a:endParaRPr lang="sv-SE" dirty="0"/>
          </a:p>
        </p:txBody>
      </p:sp>
      <p:sp>
        <p:nvSpPr>
          <p:cNvPr id="6" name="Content Placeholder 2"/>
          <p:cNvSpPr>
            <a:spLocks noGrp="1"/>
          </p:cNvSpPr>
          <p:nvPr>
            <p:ph sz="half" idx="1"/>
          </p:nvPr>
        </p:nvSpPr>
        <p:spPr>
          <a:xfrm>
            <a:off x="2412369" y="440264"/>
            <a:ext cx="7273497" cy="3906445"/>
          </a:xfrm>
          <a:prstGeom prst="rect">
            <a:avLst/>
          </a:prstGeom>
        </p:spPr>
        <p:txBody>
          <a:bodyPr/>
          <a:lstStyle>
            <a:lvl1pPr>
              <a:lnSpc>
                <a:spcPct val="80000"/>
              </a:lnSpc>
              <a:defRPr/>
            </a:lvl1pPr>
          </a:lstStyle>
          <a:p>
            <a:pPr lvl="0"/>
            <a:r>
              <a:rPr lang="sv-SE" smtClean="0"/>
              <a:t>Klicka här för att ändra format på bakgrundstexten</a:t>
            </a:r>
          </a:p>
        </p:txBody>
      </p:sp>
    </p:spTree>
    <p:extLst>
      <p:ext uri="{BB962C8B-B14F-4D97-AF65-F5344CB8AC3E}">
        <p14:creationId xmlns:p14="http://schemas.microsoft.com/office/powerpoint/2010/main" val="39386951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5"/>
          <p:cNvSpPr>
            <a:spLocks noChangeArrowheads="1"/>
          </p:cNvSpPr>
          <p:nvPr/>
        </p:nvSpPr>
        <p:spPr bwMode="auto">
          <a:xfrm>
            <a:off x="239184" y="6308725"/>
            <a:ext cx="2783416" cy="360363"/>
          </a:xfrm>
          <a:prstGeom prst="rect">
            <a:avLst/>
          </a:prstGeom>
          <a:noFill/>
          <a:ln w="9525">
            <a:noFill/>
            <a:miter lim="800000"/>
            <a:headEnd/>
            <a:tailEnd/>
          </a:ln>
          <a:effectLst/>
        </p:spPr>
        <p:txBody>
          <a:bodyPr wrap="none" lIns="122767" tIns="61384" rIns="122767" bIns="61384" anchor="ctr"/>
          <a:lstStyle/>
          <a:p>
            <a:pPr defTabSz="1015975" eaLnBrk="0" fontAlgn="base" hangingPunct="0">
              <a:spcBef>
                <a:spcPct val="0"/>
              </a:spcBef>
              <a:spcAft>
                <a:spcPct val="0"/>
              </a:spcAft>
            </a:pPr>
            <a:r>
              <a:rPr lang="sv-SE" sz="800" dirty="0">
                <a:solidFill>
                  <a:srgbClr val="969696"/>
                </a:solidFill>
              </a:rPr>
              <a:t/>
            </a:r>
            <a:br>
              <a:rPr lang="sv-SE" sz="800" dirty="0">
                <a:solidFill>
                  <a:srgbClr val="969696"/>
                </a:solidFill>
              </a:rPr>
            </a:br>
            <a:endParaRPr lang="sv-SE" sz="800" dirty="0">
              <a:solidFill>
                <a:srgbClr val="969696"/>
              </a:solidFill>
            </a:endParaRPr>
          </a:p>
        </p:txBody>
      </p:sp>
      <p:grpSp>
        <p:nvGrpSpPr>
          <p:cNvPr id="4" name="Grupp 3"/>
          <p:cNvGrpSpPr/>
          <p:nvPr/>
        </p:nvGrpSpPr>
        <p:grpSpPr>
          <a:xfrm>
            <a:off x="0" y="6146531"/>
            <a:ext cx="12198120" cy="722759"/>
            <a:chOff x="16894" y="4623978"/>
            <a:chExt cx="9127106" cy="542069"/>
          </a:xfrm>
        </p:grpSpPr>
        <p:pic>
          <p:nvPicPr>
            <p:cNvPr id="5" name="Picture 8" descr="bakgr_bl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894" y="4623978"/>
              <a:ext cx="9127106" cy="542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objekt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404212" y="4761855"/>
              <a:ext cx="1407810" cy="211286"/>
            </a:xfrm>
            <a:prstGeom prst="rect">
              <a:avLst/>
            </a:prstGeom>
          </p:spPr>
        </p:pic>
      </p:grpSp>
    </p:spTree>
    <p:extLst>
      <p:ext uri="{BB962C8B-B14F-4D97-AF65-F5344CB8AC3E}">
        <p14:creationId xmlns:p14="http://schemas.microsoft.com/office/powerpoint/2010/main" val="92577611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iming>
    <p:tnLst>
      <p:par>
        <p:cTn id="1" dur="indefinite" restart="never" nodeType="tmRoot"/>
      </p:par>
    </p:tnLst>
  </p:timing>
  <p:txStyles>
    <p:titleStyle>
      <a:lvl1pPr algn="l" defTabSz="1015975" rtl="0" eaLnBrk="1" fontAlgn="base" hangingPunct="1">
        <a:spcBef>
          <a:spcPct val="0"/>
        </a:spcBef>
        <a:spcAft>
          <a:spcPct val="0"/>
        </a:spcAft>
        <a:defRPr sz="3733">
          <a:solidFill>
            <a:schemeClr val="tx2"/>
          </a:solidFill>
          <a:latin typeface="+mj-lt"/>
          <a:ea typeface="+mj-ea"/>
          <a:cs typeface="+mj-cs"/>
        </a:defRPr>
      </a:lvl1pPr>
      <a:lvl2pPr algn="l" defTabSz="1015975" rtl="0" eaLnBrk="1" fontAlgn="base" hangingPunct="1">
        <a:spcBef>
          <a:spcPct val="0"/>
        </a:spcBef>
        <a:spcAft>
          <a:spcPct val="0"/>
        </a:spcAft>
        <a:defRPr sz="4533">
          <a:solidFill>
            <a:schemeClr val="tx1"/>
          </a:solidFill>
          <a:latin typeface="Arial" charset="0"/>
        </a:defRPr>
      </a:lvl2pPr>
      <a:lvl3pPr algn="l" defTabSz="1015975" rtl="0" eaLnBrk="1" fontAlgn="base" hangingPunct="1">
        <a:spcBef>
          <a:spcPct val="0"/>
        </a:spcBef>
        <a:spcAft>
          <a:spcPct val="0"/>
        </a:spcAft>
        <a:defRPr sz="4533">
          <a:solidFill>
            <a:schemeClr val="tx1"/>
          </a:solidFill>
          <a:latin typeface="Arial" charset="0"/>
        </a:defRPr>
      </a:lvl3pPr>
      <a:lvl4pPr algn="l" defTabSz="1015975" rtl="0" eaLnBrk="1" fontAlgn="base" hangingPunct="1">
        <a:spcBef>
          <a:spcPct val="0"/>
        </a:spcBef>
        <a:spcAft>
          <a:spcPct val="0"/>
        </a:spcAft>
        <a:defRPr sz="4533">
          <a:solidFill>
            <a:schemeClr val="tx1"/>
          </a:solidFill>
          <a:latin typeface="Arial" charset="0"/>
        </a:defRPr>
      </a:lvl4pPr>
      <a:lvl5pPr algn="l" defTabSz="1015975" rtl="0" eaLnBrk="1" fontAlgn="base" hangingPunct="1">
        <a:spcBef>
          <a:spcPct val="0"/>
        </a:spcBef>
        <a:spcAft>
          <a:spcPct val="0"/>
        </a:spcAft>
        <a:defRPr sz="4533">
          <a:solidFill>
            <a:schemeClr val="tx1"/>
          </a:solidFill>
          <a:latin typeface="Arial" charset="0"/>
        </a:defRPr>
      </a:lvl5pPr>
      <a:lvl6pPr marL="609585" algn="l" defTabSz="1015975" rtl="0" eaLnBrk="1" fontAlgn="base" hangingPunct="1">
        <a:spcBef>
          <a:spcPct val="0"/>
        </a:spcBef>
        <a:spcAft>
          <a:spcPct val="0"/>
        </a:spcAft>
        <a:defRPr sz="4533">
          <a:solidFill>
            <a:srgbClr val="0D68B0"/>
          </a:solidFill>
          <a:latin typeface="Arial" charset="0"/>
        </a:defRPr>
      </a:lvl6pPr>
      <a:lvl7pPr marL="1219170" algn="l" defTabSz="1015975" rtl="0" eaLnBrk="1" fontAlgn="base" hangingPunct="1">
        <a:spcBef>
          <a:spcPct val="0"/>
        </a:spcBef>
        <a:spcAft>
          <a:spcPct val="0"/>
        </a:spcAft>
        <a:defRPr sz="4533">
          <a:solidFill>
            <a:srgbClr val="0D68B0"/>
          </a:solidFill>
          <a:latin typeface="Arial" charset="0"/>
        </a:defRPr>
      </a:lvl7pPr>
      <a:lvl8pPr marL="1828754" algn="l" defTabSz="1015975" rtl="0" eaLnBrk="1" fontAlgn="base" hangingPunct="1">
        <a:spcBef>
          <a:spcPct val="0"/>
        </a:spcBef>
        <a:spcAft>
          <a:spcPct val="0"/>
        </a:spcAft>
        <a:defRPr sz="4533">
          <a:solidFill>
            <a:srgbClr val="0D68B0"/>
          </a:solidFill>
          <a:latin typeface="Arial" charset="0"/>
        </a:defRPr>
      </a:lvl8pPr>
      <a:lvl9pPr marL="2438339" algn="l" defTabSz="1015975" rtl="0" eaLnBrk="1" fontAlgn="base" hangingPunct="1">
        <a:spcBef>
          <a:spcPct val="0"/>
        </a:spcBef>
        <a:spcAft>
          <a:spcPct val="0"/>
        </a:spcAft>
        <a:defRPr sz="4533">
          <a:solidFill>
            <a:srgbClr val="0D68B0"/>
          </a:solidFill>
          <a:latin typeface="Arial" charset="0"/>
        </a:defRPr>
      </a:lvl9pPr>
    </p:titleStyle>
    <p:bodyStyle>
      <a:lvl1pPr marL="143930" indent="-143930" algn="l" defTabSz="1015975" rtl="0" eaLnBrk="1" fontAlgn="base" hangingPunct="1">
        <a:spcBef>
          <a:spcPct val="100000"/>
        </a:spcBef>
        <a:spcAft>
          <a:spcPct val="0"/>
        </a:spcAft>
        <a:buClr>
          <a:schemeClr val="tx2"/>
        </a:buClr>
        <a:buFont typeface="Arial" charset="0"/>
        <a:buChar char="•"/>
        <a:defRPr sz="2133">
          <a:solidFill>
            <a:schemeClr val="tx2"/>
          </a:solidFill>
          <a:latin typeface="+mn-lt"/>
          <a:ea typeface="+mn-ea"/>
          <a:cs typeface="+mn-cs"/>
        </a:defRPr>
      </a:lvl1pPr>
      <a:lvl2pPr marL="960943" indent="-245527" algn="l" defTabSz="1015975" rtl="0" eaLnBrk="1" fontAlgn="base" hangingPunct="1">
        <a:spcBef>
          <a:spcPct val="20000"/>
        </a:spcBef>
        <a:spcAft>
          <a:spcPct val="0"/>
        </a:spcAft>
        <a:buClr>
          <a:schemeClr val="tx2"/>
        </a:buClr>
        <a:buSzPct val="80000"/>
        <a:buFont typeface="Arial" charset="0"/>
        <a:buChar char="–"/>
        <a:defRPr sz="2133">
          <a:solidFill>
            <a:schemeClr val="tx2"/>
          </a:solidFill>
          <a:latin typeface="+mn-lt"/>
        </a:defRPr>
      </a:lvl2pPr>
      <a:lvl3pPr marL="1676358" indent="-116414" algn="l" defTabSz="1015975" rtl="0" eaLnBrk="1" fontAlgn="base" hangingPunct="1">
        <a:spcBef>
          <a:spcPct val="20000"/>
        </a:spcBef>
        <a:spcAft>
          <a:spcPct val="0"/>
        </a:spcAft>
        <a:buClr>
          <a:schemeClr val="tx2"/>
        </a:buClr>
        <a:buSzPct val="85000"/>
        <a:buFont typeface="Arial" charset="0"/>
        <a:buChar char="•"/>
        <a:defRPr sz="2133">
          <a:solidFill>
            <a:schemeClr val="tx2"/>
          </a:solidFill>
          <a:latin typeface="+mn-lt"/>
        </a:defRPr>
      </a:lvl3pPr>
      <a:lvl4pPr marL="2387540" indent="-234945" algn="l" defTabSz="1015975" rtl="0" eaLnBrk="1" fontAlgn="base" hangingPunct="1">
        <a:spcBef>
          <a:spcPct val="20000"/>
        </a:spcBef>
        <a:spcAft>
          <a:spcPct val="0"/>
        </a:spcAft>
        <a:buClr>
          <a:schemeClr val="tx2"/>
        </a:buClr>
        <a:buSzPct val="70000"/>
        <a:buFont typeface="Arial" charset="0"/>
        <a:buChar char="–"/>
        <a:defRPr sz="2133">
          <a:solidFill>
            <a:schemeClr val="tx2"/>
          </a:solidFill>
          <a:latin typeface="+mn-lt"/>
        </a:defRPr>
      </a:lvl4pPr>
      <a:lvl5pPr marL="2872246" indent="-116414" algn="l" defTabSz="1015975" rtl="0" eaLnBrk="1" fontAlgn="base" hangingPunct="1">
        <a:spcBef>
          <a:spcPct val="20000"/>
        </a:spcBef>
        <a:spcAft>
          <a:spcPct val="0"/>
        </a:spcAft>
        <a:buClr>
          <a:schemeClr val="tx2"/>
        </a:buClr>
        <a:buSzPct val="65000"/>
        <a:buFont typeface="Arial" charset="0"/>
        <a:buChar char="•"/>
        <a:defRPr sz="2133">
          <a:solidFill>
            <a:schemeClr val="tx2"/>
          </a:solidFill>
          <a:latin typeface="+mn-lt"/>
        </a:defRPr>
      </a:lvl5pPr>
      <a:lvl6pPr marL="3251119" indent="-304792" algn="l" defTabSz="1015975" rtl="0" eaLnBrk="1" fontAlgn="base" hangingPunct="1">
        <a:spcBef>
          <a:spcPct val="20000"/>
        </a:spcBef>
        <a:spcAft>
          <a:spcPct val="0"/>
        </a:spcAft>
        <a:buClr>
          <a:schemeClr val="tx2"/>
        </a:buClr>
        <a:buSzPct val="50000"/>
        <a:buFont typeface="Wingdings" pitchFamily="2" charset="2"/>
        <a:buChar char="l"/>
        <a:defRPr sz="2133">
          <a:solidFill>
            <a:schemeClr val="tx2"/>
          </a:solidFill>
          <a:latin typeface="+mn-lt"/>
        </a:defRPr>
      </a:lvl6pPr>
      <a:lvl7pPr marL="3860703" indent="-304792" algn="l" defTabSz="1015975" rtl="0" eaLnBrk="1" fontAlgn="base" hangingPunct="1">
        <a:spcBef>
          <a:spcPct val="20000"/>
        </a:spcBef>
        <a:spcAft>
          <a:spcPct val="0"/>
        </a:spcAft>
        <a:buClr>
          <a:schemeClr val="tx2"/>
        </a:buClr>
        <a:buSzPct val="50000"/>
        <a:buFont typeface="Wingdings" pitchFamily="2" charset="2"/>
        <a:buChar char="l"/>
        <a:defRPr sz="2133">
          <a:solidFill>
            <a:schemeClr val="tx2"/>
          </a:solidFill>
          <a:latin typeface="+mn-lt"/>
        </a:defRPr>
      </a:lvl7pPr>
      <a:lvl8pPr marL="4470288" indent="-304792" algn="l" defTabSz="1015975" rtl="0" eaLnBrk="1" fontAlgn="base" hangingPunct="1">
        <a:spcBef>
          <a:spcPct val="20000"/>
        </a:spcBef>
        <a:spcAft>
          <a:spcPct val="0"/>
        </a:spcAft>
        <a:buClr>
          <a:schemeClr val="tx2"/>
        </a:buClr>
        <a:buSzPct val="50000"/>
        <a:buFont typeface="Wingdings" pitchFamily="2" charset="2"/>
        <a:buChar char="l"/>
        <a:defRPr sz="2133">
          <a:solidFill>
            <a:schemeClr val="tx2"/>
          </a:solidFill>
          <a:latin typeface="+mn-lt"/>
        </a:defRPr>
      </a:lvl8pPr>
      <a:lvl9pPr marL="5079873" indent="-304792" algn="l" defTabSz="1015975" rtl="0" eaLnBrk="1" fontAlgn="base" hangingPunct="1">
        <a:spcBef>
          <a:spcPct val="20000"/>
        </a:spcBef>
        <a:spcAft>
          <a:spcPct val="0"/>
        </a:spcAft>
        <a:buClr>
          <a:schemeClr val="tx2"/>
        </a:buClr>
        <a:buSzPct val="50000"/>
        <a:buFont typeface="Wingdings" pitchFamily="2" charset="2"/>
        <a:buChar char="l"/>
        <a:defRPr sz="2133">
          <a:solidFill>
            <a:schemeClr val="tx2"/>
          </a:solidFill>
          <a:latin typeface="+mn-lt"/>
        </a:defRPr>
      </a:lvl9pPr>
    </p:bodyStyle>
    <p:otherStyle>
      <a:defPPr>
        <a:defRPr lang="sv-S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Hit gick pengarna 2022</a:t>
            </a:r>
            <a:endParaRPr lang="sv-SE" dirty="0"/>
          </a:p>
        </p:txBody>
      </p:sp>
      <p:sp>
        <p:nvSpPr>
          <p:cNvPr id="3" name="Underrubrik 2"/>
          <p:cNvSpPr>
            <a:spLocks noGrp="1"/>
          </p:cNvSpPr>
          <p:nvPr>
            <p:ph type="subTitle" idx="1"/>
          </p:nvPr>
        </p:nvSpPr>
        <p:spPr/>
        <p:txBody>
          <a:bodyPr/>
          <a:lstStyle/>
          <a:p>
            <a:r>
              <a:rPr lang="sv-SE" dirty="0" smtClean="0"/>
              <a:t>Projektstöd, företagsstöd och stöd till kommersiell service</a:t>
            </a:r>
            <a:endParaRPr lang="sv-SE" dirty="0"/>
          </a:p>
        </p:txBody>
      </p:sp>
    </p:spTree>
    <p:extLst>
      <p:ext uri="{BB962C8B-B14F-4D97-AF65-F5344CB8AC3E}">
        <p14:creationId xmlns:p14="http://schemas.microsoft.com/office/powerpoint/2010/main" val="2961710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Stöd till kommersiell service</a:t>
            </a:r>
            <a:endParaRPr lang="sv-SE" dirty="0"/>
          </a:p>
        </p:txBody>
      </p:sp>
      <p:graphicFrame>
        <p:nvGraphicFramePr>
          <p:cNvPr id="4" name="Platshållare för innehåll 3"/>
          <p:cNvGraphicFramePr>
            <a:graphicFrameLocks noGrp="1"/>
          </p:cNvGraphicFramePr>
          <p:nvPr>
            <p:ph sz="half" idx="1"/>
            <p:extLst>
              <p:ext uri="{D42A27DB-BD31-4B8C-83A1-F6EECF244321}">
                <p14:modId xmlns:p14="http://schemas.microsoft.com/office/powerpoint/2010/main" val="3933491490"/>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p:cNvSpPr txBox="1"/>
          <p:nvPr/>
        </p:nvSpPr>
        <p:spPr>
          <a:xfrm rot="1074629">
            <a:off x="8412607" y="1641976"/>
            <a:ext cx="2558469" cy="584775"/>
          </a:xfrm>
          <a:prstGeom prst="rect">
            <a:avLst/>
          </a:prstGeom>
          <a:solidFill>
            <a:schemeClr val="bg1"/>
          </a:solidFill>
        </p:spPr>
        <p:txBody>
          <a:bodyPr wrap="square" rtlCol="0">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1600" dirty="0" err="1">
                <a:latin typeface="Arial" panose="020B0604020202020204" pitchFamily="34" charset="0"/>
                <a:cs typeface="Arial" panose="020B0604020202020204" pitchFamily="34" charset="0"/>
              </a:rPr>
              <a:t>Stöd</a:t>
            </a:r>
            <a:r>
              <a:rPr lang="en-US" sz="1600" dirty="0">
                <a:latin typeface="Arial" panose="020B0604020202020204" pitchFamily="34" charset="0"/>
                <a:cs typeface="Arial" panose="020B0604020202020204" pitchFamily="34" charset="0"/>
              </a:rPr>
              <a:t> till </a:t>
            </a:r>
            <a:r>
              <a:rPr lang="en-US" sz="1600" dirty="0" err="1">
                <a:latin typeface="Arial" panose="020B0604020202020204" pitchFamily="34" charset="0"/>
                <a:cs typeface="Arial" panose="020B0604020202020204" pitchFamily="34" charset="0"/>
              </a:rPr>
              <a:t>kommersiell</a:t>
            </a:r>
            <a:r>
              <a:rPr lang="en-US" sz="1600" dirty="0">
                <a:latin typeface="Arial" panose="020B0604020202020204" pitchFamily="34" charset="0"/>
                <a:cs typeface="Arial" panose="020B0604020202020204" pitchFamily="34" charset="0"/>
              </a:rPr>
              <a:t> service per </a:t>
            </a:r>
            <a:r>
              <a:rPr lang="en-US" sz="1600" dirty="0" err="1">
                <a:latin typeface="Arial" panose="020B0604020202020204" pitchFamily="34" charset="0"/>
                <a:cs typeface="Arial" panose="020B0604020202020204" pitchFamily="34" charset="0"/>
              </a:rPr>
              <a:t>typ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och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anslag</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089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Stöd till kommersiell service</a:t>
            </a:r>
          </a:p>
        </p:txBody>
      </p:sp>
      <p:graphicFrame>
        <p:nvGraphicFramePr>
          <p:cNvPr id="4" name="Platshållare för innehåll 3"/>
          <p:cNvGraphicFramePr>
            <a:graphicFrameLocks noGrp="1"/>
          </p:cNvGraphicFramePr>
          <p:nvPr>
            <p:ph sz="half" idx="1"/>
            <p:extLst>
              <p:ext uri="{D42A27DB-BD31-4B8C-83A1-F6EECF244321}">
                <p14:modId xmlns:p14="http://schemas.microsoft.com/office/powerpoint/2010/main" val="2354679969"/>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p:cNvSpPr txBox="1"/>
          <p:nvPr/>
        </p:nvSpPr>
        <p:spPr>
          <a:xfrm rot="1074629">
            <a:off x="8135339" y="1801261"/>
            <a:ext cx="2558469" cy="584775"/>
          </a:xfrm>
          <a:prstGeom prst="rect">
            <a:avLst/>
          </a:prstGeom>
          <a:solidFill>
            <a:schemeClr val="bg1"/>
          </a:solidFill>
        </p:spPr>
        <p:txBody>
          <a:bodyPr wrap="square" rtlCol="0">
            <a:spAutoFit/>
          </a:bodyPr>
          <a:lstStyle/>
          <a:p>
            <a:pPr algn="ctr">
              <a:defRPr sz="1400" b="0" i="0" u="none" strike="noStrike" kern="1200" spc="0" baseline="0">
                <a:solidFill>
                  <a:srgbClr val="000000">
                    <a:lumMod val="65000"/>
                    <a:lumOff val="35000"/>
                  </a:srgbClr>
                </a:solidFill>
                <a:latin typeface="+mn-lt"/>
                <a:ea typeface="+mn-ea"/>
                <a:cs typeface="+mn-cs"/>
              </a:defRPr>
            </a:pPr>
            <a:r>
              <a:rPr lang="en-US" sz="1600" dirty="0" err="1">
                <a:latin typeface="Arial" panose="020B0604020202020204" pitchFamily="34" charset="0"/>
                <a:cs typeface="Arial" panose="020B0604020202020204" pitchFamily="34" charset="0"/>
              </a:rPr>
              <a:t>Stöd</a:t>
            </a:r>
            <a:r>
              <a:rPr lang="en-US" sz="1600" dirty="0">
                <a:latin typeface="Arial" panose="020B0604020202020204" pitchFamily="34" charset="0"/>
                <a:cs typeface="Arial" panose="020B0604020202020204" pitchFamily="34" charset="0"/>
              </a:rPr>
              <a:t> till </a:t>
            </a:r>
            <a:r>
              <a:rPr lang="en-US" sz="1600" dirty="0" err="1">
                <a:latin typeface="Arial" panose="020B0604020202020204" pitchFamily="34" charset="0"/>
                <a:cs typeface="Arial" panose="020B0604020202020204" pitchFamily="34" charset="0"/>
              </a:rPr>
              <a:t>kommersiell</a:t>
            </a:r>
            <a:r>
              <a:rPr lang="en-US" sz="1600" dirty="0">
                <a:latin typeface="Arial" panose="020B0604020202020204" pitchFamily="34" charset="0"/>
                <a:cs typeface="Arial" panose="020B0604020202020204" pitchFamily="34" charset="0"/>
              </a:rPr>
              <a:t> service per </a:t>
            </a:r>
            <a:r>
              <a:rPr lang="en-US" sz="1600" dirty="0" err="1">
                <a:latin typeface="Arial" panose="020B0604020202020204" pitchFamily="34" charset="0"/>
                <a:cs typeface="Arial" panose="020B0604020202020204" pitchFamily="34" charset="0"/>
              </a:rPr>
              <a:t>kommun</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2071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Sammanfattning</a:t>
            </a:r>
            <a:endParaRPr lang="sv-SE" dirty="0"/>
          </a:p>
        </p:txBody>
      </p:sp>
      <p:sp>
        <p:nvSpPr>
          <p:cNvPr id="5" name="Platshållare för innehåll 4"/>
          <p:cNvSpPr>
            <a:spLocks noGrp="1"/>
          </p:cNvSpPr>
          <p:nvPr>
            <p:ph sz="half" idx="1"/>
          </p:nvPr>
        </p:nvSpPr>
        <p:spPr>
          <a:xfrm>
            <a:off x="2123629" y="1753271"/>
            <a:ext cx="9061548" cy="4044279"/>
          </a:xfrm>
        </p:spPr>
        <p:txBody>
          <a:bodyPr/>
          <a:lstStyle/>
          <a:p>
            <a:r>
              <a:rPr lang="sv-SE" dirty="0" smtClean="0"/>
              <a:t>Totalt har </a:t>
            </a:r>
            <a:r>
              <a:rPr lang="sv-SE" b="1" dirty="0" smtClean="0"/>
              <a:t>198 842 003 kr </a:t>
            </a:r>
            <a:r>
              <a:rPr lang="sv-SE" dirty="0" smtClean="0"/>
              <a:t>beviljats. </a:t>
            </a:r>
          </a:p>
          <a:p>
            <a:pPr marL="0" indent="0" defTabSz="447675">
              <a:buNone/>
            </a:pPr>
            <a:r>
              <a:rPr lang="sv-SE" dirty="0"/>
              <a:t>	</a:t>
            </a:r>
            <a:r>
              <a:rPr lang="sv-SE" sz="1800" dirty="0" smtClean="0"/>
              <a:t>Varav:</a:t>
            </a:r>
          </a:p>
          <a:p>
            <a:pPr lvl="1"/>
            <a:r>
              <a:rPr lang="sv-SE" sz="1800" i="1" dirty="0" smtClean="0"/>
              <a:t>167 498 621 kr </a:t>
            </a:r>
            <a:r>
              <a:rPr lang="sv-SE" sz="1800" dirty="0" smtClean="0"/>
              <a:t>anslag från staten (1.1)</a:t>
            </a:r>
          </a:p>
          <a:p>
            <a:pPr lvl="1"/>
            <a:r>
              <a:rPr lang="sv-SE" sz="1800" i="1" dirty="0" smtClean="0"/>
              <a:t>26 024 082 kr </a:t>
            </a:r>
            <a:r>
              <a:rPr lang="sv-SE" sz="1800" dirty="0" smtClean="0"/>
              <a:t>egna regionala medel (ERP)</a:t>
            </a:r>
          </a:p>
          <a:p>
            <a:pPr lvl="1"/>
            <a:r>
              <a:rPr lang="sv-SE" sz="1800" i="1" dirty="0" smtClean="0"/>
              <a:t>5 319 300 kr </a:t>
            </a:r>
            <a:r>
              <a:rPr lang="sv-SE" sz="1800" dirty="0" smtClean="0"/>
              <a:t>särskilt driftstöd till kommersiell service</a:t>
            </a:r>
          </a:p>
          <a:p>
            <a:r>
              <a:rPr lang="sv-SE" dirty="0" smtClean="0"/>
              <a:t>Det har möjliggjort projekt och investeringar om totalt </a:t>
            </a:r>
            <a:r>
              <a:rPr lang="sv-SE" b="1" dirty="0" smtClean="0"/>
              <a:t>833 486 611 </a:t>
            </a:r>
            <a:r>
              <a:rPr lang="sv-SE" dirty="0" smtClean="0"/>
              <a:t>kr.</a:t>
            </a:r>
          </a:p>
          <a:p>
            <a:endParaRPr lang="sv-SE" dirty="0"/>
          </a:p>
        </p:txBody>
      </p:sp>
    </p:spTree>
    <p:extLst>
      <p:ext uri="{BB962C8B-B14F-4D97-AF65-F5344CB8AC3E}">
        <p14:creationId xmlns:p14="http://schemas.microsoft.com/office/powerpoint/2010/main" val="171536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Projektstöd </a:t>
            </a:r>
            <a:endParaRPr lang="sv-SE" dirty="0"/>
          </a:p>
        </p:txBody>
      </p:sp>
      <p:sp>
        <p:nvSpPr>
          <p:cNvPr id="2" name="textruta 1"/>
          <p:cNvSpPr txBox="1"/>
          <p:nvPr/>
        </p:nvSpPr>
        <p:spPr>
          <a:xfrm rot="1074629">
            <a:off x="7942826" y="2003749"/>
            <a:ext cx="2558469" cy="584775"/>
          </a:xfrm>
          <a:prstGeom prst="rect">
            <a:avLst/>
          </a:prstGeom>
          <a:solidFill>
            <a:schemeClr val="bg1"/>
          </a:solidFill>
        </p:spPr>
        <p:txBody>
          <a:bodyPr wrap="square" rtlCol="0">
            <a:spAutoFit/>
          </a:bodyPr>
          <a:lstStyle/>
          <a:p>
            <a:pPr algn="ctr"/>
            <a:r>
              <a:rPr lang="en-US" sz="1600" dirty="0" err="1">
                <a:solidFill>
                  <a:sysClr val="windowText" lastClr="000000">
                    <a:lumMod val="65000"/>
                    <a:lumOff val="35000"/>
                  </a:sysClr>
                </a:solidFill>
                <a:latin typeface="Arial" panose="020B0604020202020204" pitchFamily="34" charset="0"/>
                <a:cs typeface="Arial" panose="020B0604020202020204" pitchFamily="34" charset="0"/>
              </a:rPr>
              <a:t>Beviljad</a:t>
            </a:r>
            <a:r>
              <a:rPr lang="en-US" sz="1600" dirty="0">
                <a:solidFill>
                  <a:sysClr val="windowText" lastClr="000000">
                    <a:lumMod val="65000"/>
                    <a:lumOff val="35000"/>
                  </a:sysClr>
                </a:solidFill>
                <a:latin typeface="Arial" panose="020B0604020202020204" pitchFamily="34" charset="0"/>
                <a:cs typeface="Arial" panose="020B0604020202020204" pitchFamily="34" charset="0"/>
              </a:rPr>
              <a:t> </a:t>
            </a:r>
            <a:r>
              <a:rPr lang="en-US" sz="1600" dirty="0" err="1">
                <a:solidFill>
                  <a:sysClr val="windowText" lastClr="000000">
                    <a:lumMod val="65000"/>
                    <a:lumOff val="35000"/>
                  </a:sysClr>
                </a:solidFill>
                <a:latin typeface="Arial" panose="020B0604020202020204" pitchFamily="34" charset="0"/>
                <a:cs typeface="Arial" panose="020B0604020202020204" pitchFamily="34" charset="0"/>
              </a:rPr>
              <a:t>finansiering</a:t>
            </a:r>
            <a:r>
              <a:rPr lang="en-US" sz="1600" dirty="0">
                <a:solidFill>
                  <a:sysClr val="windowText" lastClr="000000">
                    <a:lumMod val="65000"/>
                    <a:lumOff val="35000"/>
                  </a:sysClr>
                </a:solidFill>
                <a:latin typeface="Arial" panose="020B0604020202020204" pitchFamily="34" charset="0"/>
                <a:cs typeface="Arial" panose="020B0604020202020204" pitchFamily="34" charset="0"/>
              </a:rPr>
              <a:t> per </a:t>
            </a:r>
            <a:r>
              <a:rPr lang="en-US" sz="1600" dirty="0" err="1">
                <a:solidFill>
                  <a:sysClr val="windowText" lastClr="000000">
                    <a:lumMod val="65000"/>
                    <a:lumOff val="35000"/>
                  </a:sysClr>
                </a:solidFill>
                <a:latin typeface="Arial" panose="020B0604020202020204" pitchFamily="34" charset="0"/>
                <a:cs typeface="Arial" panose="020B0604020202020204" pitchFamily="34" charset="0"/>
              </a:rPr>
              <a:t>prioritering</a:t>
            </a:r>
            <a:r>
              <a:rPr lang="en-US" sz="1600" dirty="0">
                <a:solidFill>
                  <a:sysClr val="windowText" lastClr="000000">
                    <a:lumMod val="65000"/>
                    <a:lumOff val="35000"/>
                  </a:sysClr>
                </a:solidFill>
                <a:latin typeface="Arial" panose="020B0604020202020204" pitchFamily="34" charset="0"/>
                <a:cs typeface="Arial" panose="020B0604020202020204" pitchFamily="34" charset="0"/>
              </a:rPr>
              <a:t> </a:t>
            </a:r>
            <a:r>
              <a:rPr lang="en-US" sz="1600" dirty="0" err="1">
                <a:solidFill>
                  <a:sysClr val="windowText" lastClr="000000">
                    <a:lumMod val="65000"/>
                    <a:lumOff val="35000"/>
                  </a:sysClr>
                </a:solidFill>
                <a:latin typeface="Arial" panose="020B0604020202020204" pitchFamily="34" charset="0"/>
                <a:cs typeface="Arial" panose="020B0604020202020204" pitchFamily="34" charset="0"/>
              </a:rPr>
              <a:t>i</a:t>
            </a:r>
            <a:r>
              <a:rPr lang="en-US" sz="1600" dirty="0">
                <a:solidFill>
                  <a:sysClr val="windowText" lastClr="000000">
                    <a:lumMod val="65000"/>
                    <a:lumOff val="35000"/>
                  </a:sysClr>
                </a:solidFill>
                <a:latin typeface="Arial" panose="020B0604020202020204" pitchFamily="34" charset="0"/>
                <a:cs typeface="Arial" panose="020B0604020202020204" pitchFamily="34" charset="0"/>
              </a:rPr>
              <a:t> RUS</a:t>
            </a:r>
          </a:p>
        </p:txBody>
      </p:sp>
      <p:graphicFrame>
        <p:nvGraphicFramePr>
          <p:cNvPr id="8" name="Platshållare för innehåll 7"/>
          <p:cNvGraphicFramePr>
            <a:graphicFrameLocks noGrp="1"/>
          </p:cNvGraphicFramePr>
          <p:nvPr>
            <p:ph sz="half" idx="1"/>
            <p:extLst>
              <p:ext uri="{D42A27DB-BD31-4B8C-83A1-F6EECF244321}">
                <p14:modId xmlns:p14="http://schemas.microsoft.com/office/powerpoint/2010/main" val="2824577499"/>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50558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Projektstöd</a:t>
            </a:r>
          </a:p>
        </p:txBody>
      </p:sp>
      <p:sp>
        <p:nvSpPr>
          <p:cNvPr id="5" name="textruta 4"/>
          <p:cNvSpPr txBox="1"/>
          <p:nvPr/>
        </p:nvSpPr>
        <p:spPr>
          <a:xfrm rot="1074629">
            <a:off x="8129439" y="2161121"/>
            <a:ext cx="2558469" cy="584775"/>
          </a:xfrm>
          <a:prstGeom prst="rect">
            <a:avLst/>
          </a:prstGeom>
          <a:solidFill>
            <a:schemeClr val="bg1"/>
          </a:solidFill>
        </p:spPr>
        <p:txBody>
          <a:bodyPr wrap="square" rtlCol="0">
            <a:spAutoFit/>
          </a:bodyPr>
          <a:lstStyle/>
          <a:p>
            <a:pPr lvl="0" algn="ctr">
              <a:defRPr sz="1400" b="0" i="0" u="none" strike="noStrike" kern="1200" spc="0" baseline="0">
                <a:solidFill>
                  <a:sysClr val="windowText" lastClr="000000">
                    <a:lumMod val="65000"/>
                    <a:lumOff val="35000"/>
                  </a:sysClr>
                </a:solidFill>
                <a:latin typeface="+mn-lt"/>
                <a:ea typeface="+mn-ea"/>
                <a:cs typeface="+mn-cs"/>
              </a:defRPr>
            </a:pPr>
            <a:r>
              <a:rPr lang="en-US" sz="1600" dirty="0" err="1">
                <a:latin typeface="Arial" panose="020B0604020202020204" pitchFamily="34" charset="0"/>
                <a:cs typeface="Arial" panose="020B0604020202020204" pitchFamily="34" charset="0"/>
              </a:rPr>
              <a:t>Beviljad</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finansiering</a:t>
            </a:r>
            <a:r>
              <a:rPr lang="en-US" sz="1600" dirty="0">
                <a:latin typeface="Arial" panose="020B0604020202020204" pitchFamily="34" charset="0"/>
                <a:cs typeface="Arial" panose="020B0604020202020204" pitchFamily="34" charset="0"/>
              </a:rPr>
              <a:t> per </a:t>
            </a:r>
            <a:r>
              <a:rPr lang="en-US" sz="1600" dirty="0" err="1">
                <a:latin typeface="Arial" panose="020B0604020202020204" pitchFamily="34" charset="0"/>
                <a:cs typeface="Arial" panose="020B0604020202020204" pitchFamily="34" charset="0"/>
              </a:rPr>
              <a:t>uppdrag</a:t>
            </a:r>
            <a:endParaRPr lang="en-US" sz="1600" dirty="0">
              <a:latin typeface="Arial" panose="020B0604020202020204" pitchFamily="34" charset="0"/>
              <a:cs typeface="Arial" panose="020B0604020202020204" pitchFamily="34" charset="0"/>
            </a:endParaRPr>
          </a:p>
        </p:txBody>
      </p:sp>
      <p:graphicFrame>
        <p:nvGraphicFramePr>
          <p:cNvPr id="7" name="Platshållare för innehåll 6"/>
          <p:cNvGraphicFramePr>
            <a:graphicFrameLocks noGrp="1"/>
          </p:cNvGraphicFramePr>
          <p:nvPr>
            <p:ph sz="half" idx="1"/>
            <p:extLst>
              <p:ext uri="{D42A27DB-BD31-4B8C-83A1-F6EECF244321}">
                <p14:modId xmlns:p14="http://schemas.microsoft.com/office/powerpoint/2010/main" val="2394175550"/>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7831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Projektstöd</a:t>
            </a:r>
          </a:p>
        </p:txBody>
      </p:sp>
      <p:graphicFrame>
        <p:nvGraphicFramePr>
          <p:cNvPr id="4" name="Platshållare för innehåll 3"/>
          <p:cNvGraphicFramePr>
            <a:graphicFrameLocks noGrp="1"/>
          </p:cNvGraphicFramePr>
          <p:nvPr>
            <p:ph sz="half" idx="1"/>
            <p:extLst>
              <p:ext uri="{D42A27DB-BD31-4B8C-83A1-F6EECF244321}">
                <p14:modId xmlns:p14="http://schemas.microsoft.com/office/powerpoint/2010/main" val="1563715904"/>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p:cNvSpPr txBox="1"/>
          <p:nvPr/>
        </p:nvSpPr>
        <p:spPr>
          <a:xfrm rot="1074629">
            <a:off x="8129439" y="2161121"/>
            <a:ext cx="2558469" cy="584775"/>
          </a:xfrm>
          <a:prstGeom prst="rect">
            <a:avLst/>
          </a:prstGeom>
          <a:solidFill>
            <a:schemeClr val="bg1"/>
          </a:solidFill>
        </p:spPr>
        <p:txBody>
          <a:bodyPr wrap="square" rtlCol="0">
            <a:spAutoFit/>
          </a:bodyPr>
          <a:lstStyle/>
          <a:p>
            <a:pPr lvl="0" algn="ctr">
              <a:defRPr sz="1400" b="0" i="0" u="none" strike="noStrike" kern="1200" spc="0" baseline="0">
                <a:solidFill>
                  <a:sysClr val="windowText" lastClr="000000">
                    <a:lumMod val="65000"/>
                    <a:lumOff val="35000"/>
                  </a:sysClr>
                </a:solidFill>
                <a:latin typeface="+mn-lt"/>
                <a:ea typeface="+mn-ea"/>
                <a:cs typeface="+mn-cs"/>
              </a:defRPr>
            </a:pPr>
            <a:r>
              <a:rPr lang="en-US" sz="1600" dirty="0" err="1">
                <a:latin typeface="Arial" panose="020B0604020202020204" pitchFamily="34" charset="0"/>
                <a:cs typeface="Arial" panose="020B0604020202020204" pitchFamily="34" charset="0"/>
              </a:rPr>
              <a:t>Beviljad</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finansiering</a:t>
            </a:r>
            <a:r>
              <a:rPr lang="en-US" sz="1600" dirty="0">
                <a:latin typeface="Arial" panose="020B0604020202020204" pitchFamily="34" charset="0"/>
                <a:cs typeface="Arial" panose="020B0604020202020204" pitchFamily="34" charset="0"/>
              </a:rPr>
              <a:t> per </a:t>
            </a:r>
            <a:r>
              <a:rPr lang="en-US" sz="1600" dirty="0" err="1">
                <a:latin typeface="Arial" panose="020B0604020202020204" pitchFamily="34" charset="0"/>
                <a:cs typeface="Arial" panose="020B0604020202020204" pitchFamily="34" charset="0"/>
              </a:rPr>
              <a:t>anslag</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0940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Projektstöd</a:t>
            </a:r>
          </a:p>
        </p:txBody>
      </p:sp>
      <p:graphicFrame>
        <p:nvGraphicFramePr>
          <p:cNvPr id="5" name="Platshållare för innehåll 4"/>
          <p:cNvGraphicFramePr>
            <a:graphicFrameLocks noGrp="1"/>
          </p:cNvGraphicFramePr>
          <p:nvPr>
            <p:ph sz="half" idx="1"/>
            <p:extLst>
              <p:ext uri="{D42A27DB-BD31-4B8C-83A1-F6EECF244321}">
                <p14:modId xmlns:p14="http://schemas.microsoft.com/office/powerpoint/2010/main" val="2555960488"/>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ruta 3"/>
          <p:cNvSpPr txBox="1"/>
          <p:nvPr/>
        </p:nvSpPr>
        <p:spPr>
          <a:xfrm rot="1074629">
            <a:off x="8129439" y="2161121"/>
            <a:ext cx="2558469" cy="584775"/>
          </a:xfrm>
          <a:prstGeom prst="rect">
            <a:avLst/>
          </a:prstGeom>
          <a:solidFill>
            <a:schemeClr val="bg1"/>
          </a:solidFill>
        </p:spPr>
        <p:txBody>
          <a:bodyPr wrap="square" rtlCol="0">
            <a:spAutoFit/>
          </a:bodyPr>
          <a:lstStyle/>
          <a:p>
            <a:pPr algn="ctr">
              <a:defRPr sz="1400" b="0" i="0" u="none" strike="noStrike" kern="1200" spc="0" baseline="0">
                <a:solidFill>
                  <a:srgbClr val="000000">
                    <a:lumMod val="65000"/>
                    <a:lumOff val="35000"/>
                  </a:srgbClr>
                </a:solidFill>
                <a:latin typeface="+mn-lt"/>
                <a:ea typeface="+mn-ea"/>
                <a:cs typeface="+mn-cs"/>
              </a:defRPr>
            </a:pPr>
            <a:r>
              <a:rPr lang="sv-SE" sz="1600" dirty="0">
                <a:latin typeface="Arial" panose="020B0604020202020204" pitchFamily="34" charset="0"/>
                <a:cs typeface="Arial" panose="020B0604020202020204" pitchFamily="34" charset="0"/>
              </a:rPr>
              <a:t>Projektfinansiering per kommun</a:t>
            </a:r>
          </a:p>
        </p:txBody>
      </p:sp>
    </p:spTree>
    <p:extLst>
      <p:ext uri="{BB962C8B-B14F-4D97-AF65-F5344CB8AC3E}">
        <p14:creationId xmlns:p14="http://schemas.microsoft.com/office/powerpoint/2010/main" val="27373926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Företagsstöd</a:t>
            </a:r>
            <a:endParaRPr lang="sv-SE" dirty="0"/>
          </a:p>
        </p:txBody>
      </p:sp>
      <p:graphicFrame>
        <p:nvGraphicFramePr>
          <p:cNvPr id="4" name="Platshållare för innehåll 3"/>
          <p:cNvGraphicFramePr>
            <a:graphicFrameLocks noGrp="1"/>
          </p:cNvGraphicFramePr>
          <p:nvPr>
            <p:ph sz="half" idx="1"/>
            <p:extLst>
              <p:ext uri="{D42A27DB-BD31-4B8C-83A1-F6EECF244321}">
                <p14:modId xmlns:p14="http://schemas.microsoft.com/office/powerpoint/2010/main" val="2574763733"/>
              </p:ext>
            </p:extLst>
          </p:nvPr>
        </p:nvGraphicFramePr>
        <p:xfrm>
          <a:off x="911225" y="1643063"/>
          <a:ext cx="4741863" cy="41259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Platshållare för innehåll 4"/>
          <p:cNvGraphicFramePr>
            <a:graphicFrameLocks noGrp="1"/>
          </p:cNvGraphicFramePr>
          <p:nvPr>
            <p:ph sz="half" idx="10"/>
            <p:extLst>
              <p:ext uri="{D42A27DB-BD31-4B8C-83A1-F6EECF244321}">
                <p14:modId xmlns:p14="http://schemas.microsoft.com/office/powerpoint/2010/main" val="3175505326"/>
              </p:ext>
            </p:extLst>
          </p:nvPr>
        </p:nvGraphicFramePr>
        <p:xfrm>
          <a:off x="6336323" y="2060881"/>
          <a:ext cx="4683369" cy="1767840"/>
        </p:xfrm>
        <a:graphic>
          <a:graphicData uri="http://schemas.openxmlformats.org/drawingml/2006/table">
            <a:tbl>
              <a:tblPr firstRow="1" lastRow="1">
                <a:tableStyleId>{5C22544A-7EE6-4342-B048-85BDC9FD1C3A}</a:tableStyleId>
              </a:tblPr>
              <a:tblGrid>
                <a:gridCol w="2942492"/>
                <a:gridCol w="1740877"/>
              </a:tblGrid>
              <a:tr h="184150">
                <a:tc>
                  <a:txBody>
                    <a:bodyPr/>
                    <a:lstStyle/>
                    <a:p>
                      <a:pPr algn="l" fontAlgn="b"/>
                      <a:r>
                        <a:rPr lang="sv-SE" sz="1600" u="none" strike="noStrike" dirty="0">
                          <a:effectLst/>
                        </a:rPr>
                        <a:t>Bransch</a:t>
                      </a:r>
                      <a:endParaRPr lang="sv-SE" sz="1600" b="1" i="0" u="none" strike="noStrike" dirty="0">
                        <a:solidFill>
                          <a:srgbClr val="FFFFFF"/>
                        </a:solidFill>
                        <a:effectLst/>
                        <a:latin typeface="Calibri" panose="020F0502020204030204" pitchFamily="34" charset="0"/>
                      </a:endParaRPr>
                    </a:p>
                  </a:txBody>
                  <a:tcPr marL="0" marR="0" marT="0" marB="0" anchor="b"/>
                </a:tc>
                <a:tc>
                  <a:txBody>
                    <a:bodyPr/>
                    <a:lstStyle/>
                    <a:p>
                      <a:pPr algn="l" fontAlgn="b"/>
                      <a:r>
                        <a:rPr lang="sv-SE" sz="1600" u="none" strike="noStrike" dirty="0">
                          <a:effectLst/>
                        </a:rPr>
                        <a:t>Beviljat </a:t>
                      </a:r>
                      <a:r>
                        <a:rPr lang="sv-SE" sz="1600" u="none" strike="noStrike" dirty="0" smtClean="0">
                          <a:effectLst/>
                        </a:rPr>
                        <a:t>belopp Kr</a:t>
                      </a:r>
                      <a:endParaRPr lang="sv-SE" sz="1600" b="1" i="0" u="none" strike="noStrike" dirty="0">
                        <a:solidFill>
                          <a:srgbClr val="FFFFFF"/>
                        </a:solidFill>
                        <a:effectLst/>
                        <a:latin typeface="Calibri" panose="020F0502020204030204" pitchFamily="34" charset="0"/>
                      </a:endParaRPr>
                    </a:p>
                  </a:txBody>
                  <a:tcPr marL="0" marR="0" marT="0" marB="0" anchor="b"/>
                </a:tc>
              </a:tr>
              <a:tr h="184150">
                <a:tc>
                  <a:txBody>
                    <a:bodyPr/>
                    <a:lstStyle/>
                    <a:p>
                      <a:pPr algn="l" fontAlgn="b"/>
                      <a:r>
                        <a:rPr lang="sv-SE" sz="1400" u="none" strike="noStrike" dirty="0">
                          <a:effectLst/>
                        </a:rPr>
                        <a:t>Besöksnäring</a:t>
                      </a:r>
                      <a:endParaRPr lang="sv-SE" sz="14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dirty="0" smtClean="0">
                          <a:effectLst/>
                        </a:rPr>
                        <a:t>15 862 938</a:t>
                      </a:r>
                      <a:endParaRPr lang="sv-SE" sz="1400" b="0" i="0" u="none" strike="noStrike" dirty="0">
                        <a:solidFill>
                          <a:srgbClr val="000000"/>
                        </a:solidFill>
                        <a:effectLst/>
                        <a:latin typeface="Calibri" panose="020F0502020204030204" pitchFamily="34" charset="0"/>
                      </a:endParaRPr>
                    </a:p>
                  </a:txBody>
                  <a:tcPr marL="0" marR="0" marT="0" marB="0" anchor="b"/>
                </a:tc>
              </a:tr>
              <a:tr h="184150">
                <a:tc>
                  <a:txBody>
                    <a:bodyPr/>
                    <a:lstStyle/>
                    <a:p>
                      <a:pPr algn="l" fontAlgn="b"/>
                      <a:r>
                        <a:rPr lang="sv-SE" sz="1400" u="none" strike="noStrike">
                          <a:effectLst/>
                        </a:rPr>
                        <a:t>Biltest</a:t>
                      </a:r>
                      <a:endParaRPr lang="sv-SE"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dirty="0" smtClean="0">
                          <a:effectLst/>
                        </a:rPr>
                        <a:t>3 114 612</a:t>
                      </a:r>
                      <a:endParaRPr lang="sv-SE" sz="1400" b="0" i="0" u="none" strike="noStrike" dirty="0">
                        <a:solidFill>
                          <a:srgbClr val="000000"/>
                        </a:solidFill>
                        <a:effectLst/>
                        <a:latin typeface="Calibri" panose="020F0502020204030204" pitchFamily="34" charset="0"/>
                      </a:endParaRPr>
                    </a:p>
                  </a:txBody>
                  <a:tcPr marL="0" marR="0" marT="0" marB="0" anchor="b"/>
                </a:tc>
              </a:tr>
              <a:tr h="184150">
                <a:tc>
                  <a:txBody>
                    <a:bodyPr/>
                    <a:lstStyle/>
                    <a:p>
                      <a:pPr algn="l" fontAlgn="b"/>
                      <a:r>
                        <a:rPr lang="sv-SE" sz="1400" u="none" strike="noStrike" dirty="0">
                          <a:effectLst/>
                        </a:rPr>
                        <a:t>Hantverk, kreativa näringar</a:t>
                      </a:r>
                      <a:endParaRPr lang="sv-SE" sz="14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dirty="0" smtClean="0">
                          <a:effectLst/>
                        </a:rPr>
                        <a:t>748 500</a:t>
                      </a:r>
                      <a:endParaRPr lang="sv-SE" sz="1400" b="0" i="0" u="none" strike="noStrike" dirty="0">
                        <a:solidFill>
                          <a:srgbClr val="000000"/>
                        </a:solidFill>
                        <a:effectLst/>
                        <a:latin typeface="Calibri" panose="020F0502020204030204" pitchFamily="34" charset="0"/>
                      </a:endParaRPr>
                    </a:p>
                  </a:txBody>
                  <a:tcPr marL="0" marR="0" marT="0" marB="0" anchor="b"/>
                </a:tc>
              </a:tr>
              <a:tr h="184150">
                <a:tc>
                  <a:txBody>
                    <a:bodyPr/>
                    <a:lstStyle/>
                    <a:p>
                      <a:pPr algn="l" fontAlgn="b"/>
                      <a:r>
                        <a:rPr lang="sv-SE" sz="1400" u="none" strike="noStrike">
                          <a:effectLst/>
                        </a:rPr>
                        <a:t>Innovationsstöd</a:t>
                      </a:r>
                      <a:endParaRPr lang="sv-SE"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dirty="0" smtClean="0">
                          <a:effectLst/>
                        </a:rPr>
                        <a:t>11 932 650</a:t>
                      </a:r>
                      <a:endParaRPr lang="sv-SE" sz="1400" b="0" i="0" u="none" strike="noStrike" dirty="0">
                        <a:solidFill>
                          <a:srgbClr val="000000"/>
                        </a:solidFill>
                        <a:effectLst/>
                        <a:latin typeface="Calibri" panose="020F0502020204030204" pitchFamily="34" charset="0"/>
                      </a:endParaRPr>
                    </a:p>
                  </a:txBody>
                  <a:tcPr marL="0" marR="0" marT="0" marB="0" anchor="b"/>
                </a:tc>
              </a:tr>
              <a:tr h="184150">
                <a:tc>
                  <a:txBody>
                    <a:bodyPr/>
                    <a:lstStyle/>
                    <a:p>
                      <a:pPr algn="l" fontAlgn="b"/>
                      <a:r>
                        <a:rPr lang="sv-SE" sz="1400" u="none" strike="noStrike">
                          <a:effectLst/>
                        </a:rPr>
                        <a:t>Tillverkningsindustri</a:t>
                      </a:r>
                      <a:endParaRPr lang="sv-SE"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smtClean="0">
                          <a:effectLst/>
                        </a:rPr>
                        <a:t>24 867 412</a:t>
                      </a:r>
                      <a:endParaRPr lang="sv-SE" sz="1400" b="0" i="0" u="none" strike="noStrike" dirty="0">
                        <a:solidFill>
                          <a:srgbClr val="000000"/>
                        </a:solidFill>
                        <a:effectLst/>
                        <a:latin typeface="Calibri" panose="020F0502020204030204" pitchFamily="34" charset="0"/>
                      </a:endParaRPr>
                    </a:p>
                  </a:txBody>
                  <a:tcPr marL="0" marR="0" marT="0" marB="0" anchor="b"/>
                </a:tc>
              </a:tr>
              <a:tr h="184150">
                <a:tc>
                  <a:txBody>
                    <a:bodyPr/>
                    <a:lstStyle/>
                    <a:p>
                      <a:pPr algn="l" fontAlgn="b"/>
                      <a:r>
                        <a:rPr lang="sv-SE" sz="1400" u="none" strike="noStrike">
                          <a:effectLst/>
                        </a:rPr>
                        <a:t>Tjänster</a:t>
                      </a:r>
                      <a:endParaRPr lang="sv-SE"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sv-SE" sz="1400" u="none" strike="noStrike" smtClean="0">
                          <a:effectLst/>
                        </a:rPr>
                        <a:t>3 752 503</a:t>
                      </a:r>
                      <a:endParaRPr lang="sv-SE" sz="1400" b="0" i="0" u="none" strike="noStrike" dirty="0">
                        <a:solidFill>
                          <a:srgbClr val="000000"/>
                        </a:solidFill>
                        <a:effectLst/>
                        <a:latin typeface="Calibri" panose="020F0502020204030204" pitchFamily="34" charset="0"/>
                      </a:endParaRPr>
                    </a:p>
                  </a:txBody>
                  <a:tcPr marL="0" marR="0" marT="0" marB="0" anchor="b"/>
                </a:tc>
              </a:tr>
              <a:tr h="184150">
                <a:tc>
                  <a:txBody>
                    <a:bodyPr/>
                    <a:lstStyle/>
                    <a:p>
                      <a:pPr algn="l" fontAlgn="b"/>
                      <a:r>
                        <a:rPr lang="sv-SE" sz="1600" u="none" strike="noStrike" dirty="0">
                          <a:effectLst/>
                        </a:rPr>
                        <a:t>Totalt</a:t>
                      </a:r>
                      <a:endParaRPr lang="sv-SE" sz="16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sv-SE" sz="1600" u="none" strike="noStrike" dirty="0" smtClean="0">
                          <a:effectLst/>
                        </a:rPr>
                        <a:t>60 278 615</a:t>
                      </a:r>
                      <a:endParaRPr lang="sv-SE" sz="1600" b="0" i="0" u="none" strike="noStrike" dirty="0">
                        <a:solidFill>
                          <a:srgbClr val="000000"/>
                        </a:solidFill>
                        <a:effectLst/>
                        <a:latin typeface="Calibri" panose="020F0502020204030204" pitchFamily="34" charset="0"/>
                      </a:endParaRPr>
                    </a:p>
                  </a:txBody>
                  <a:tcPr marL="0" marR="0" marT="0" marB="0" anchor="b"/>
                </a:tc>
              </a:tr>
            </a:tbl>
          </a:graphicData>
        </a:graphic>
      </p:graphicFrame>
    </p:spTree>
    <p:extLst>
      <p:ext uri="{BB962C8B-B14F-4D97-AF65-F5344CB8AC3E}">
        <p14:creationId xmlns:p14="http://schemas.microsoft.com/office/powerpoint/2010/main" val="1949372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Företagsstöd</a:t>
            </a:r>
          </a:p>
        </p:txBody>
      </p:sp>
      <p:graphicFrame>
        <p:nvGraphicFramePr>
          <p:cNvPr id="4" name="Platshållare för innehåll 3"/>
          <p:cNvGraphicFramePr>
            <a:graphicFrameLocks noGrp="1"/>
          </p:cNvGraphicFramePr>
          <p:nvPr>
            <p:ph sz="half" idx="1"/>
            <p:extLst>
              <p:ext uri="{D42A27DB-BD31-4B8C-83A1-F6EECF244321}">
                <p14:modId xmlns:p14="http://schemas.microsoft.com/office/powerpoint/2010/main" val="315716302"/>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ruta 4"/>
          <p:cNvSpPr txBox="1"/>
          <p:nvPr/>
        </p:nvSpPr>
        <p:spPr>
          <a:xfrm rot="1074629">
            <a:off x="8229727" y="1647877"/>
            <a:ext cx="2558469" cy="584775"/>
          </a:xfrm>
          <a:prstGeom prst="rect">
            <a:avLst/>
          </a:prstGeom>
          <a:solidFill>
            <a:schemeClr val="bg1"/>
          </a:solidFill>
        </p:spPr>
        <p:txBody>
          <a:bodyPr wrap="square" rtlCol="0">
            <a:spAutoFit/>
          </a:bodyPr>
          <a:lstStyle/>
          <a:p>
            <a:pPr algn="ctr">
              <a:defRPr sz="1400" b="0" i="0" u="none" strike="noStrike" kern="1200" spc="0" baseline="0">
                <a:solidFill>
                  <a:srgbClr val="000000">
                    <a:lumMod val="65000"/>
                    <a:lumOff val="35000"/>
                  </a:srgbClr>
                </a:solidFill>
                <a:latin typeface="+mn-lt"/>
                <a:ea typeface="+mn-ea"/>
                <a:cs typeface="+mn-cs"/>
              </a:defRPr>
            </a:pPr>
            <a:r>
              <a:rPr lang="sv-SE" sz="1600" dirty="0">
                <a:latin typeface="Arial" panose="020B0604020202020204" pitchFamily="34" charset="0"/>
                <a:cs typeface="Arial" panose="020B0604020202020204" pitchFamily="34" charset="0"/>
              </a:rPr>
              <a:t>Beviljad finansiering per uppdrag</a:t>
            </a:r>
          </a:p>
        </p:txBody>
      </p:sp>
    </p:spTree>
    <p:extLst>
      <p:ext uri="{BB962C8B-B14F-4D97-AF65-F5344CB8AC3E}">
        <p14:creationId xmlns:p14="http://schemas.microsoft.com/office/powerpoint/2010/main" val="3731427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Företagsstöd</a:t>
            </a:r>
          </a:p>
        </p:txBody>
      </p:sp>
      <p:graphicFrame>
        <p:nvGraphicFramePr>
          <p:cNvPr id="5" name="Platshållare för innehåll 4"/>
          <p:cNvGraphicFramePr>
            <a:graphicFrameLocks noGrp="1"/>
          </p:cNvGraphicFramePr>
          <p:nvPr>
            <p:ph sz="half" idx="1"/>
            <p:extLst>
              <p:ext uri="{D42A27DB-BD31-4B8C-83A1-F6EECF244321}">
                <p14:modId xmlns:p14="http://schemas.microsoft.com/office/powerpoint/2010/main" val="2372134173"/>
              </p:ext>
            </p:extLst>
          </p:nvPr>
        </p:nvGraphicFramePr>
        <p:xfrm>
          <a:off x="2124075" y="1752600"/>
          <a:ext cx="7970838" cy="404495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ruta 3"/>
          <p:cNvSpPr txBox="1"/>
          <p:nvPr/>
        </p:nvSpPr>
        <p:spPr>
          <a:xfrm rot="1074629">
            <a:off x="8117641" y="1883076"/>
            <a:ext cx="2558469" cy="338554"/>
          </a:xfrm>
          <a:prstGeom prst="rect">
            <a:avLst/>
          </a:prstGeom>
          <a:solidFill>
            <a:schemeClr val="bg1"/>
          </a:solidFill>
        </p:spPr>
        <p:txBody>
          <a:bodyPr wrap="square" rtlCol="0">
            <a:spAutoFit/>
          </a:bodyPr>
          <a:lstStyle/>
          <a:p>
            <a:pPr algn="ctr">
              <a:defRPr sz="1400" b="0" i="0" u="none" strike="noStrike" kern="1200" spc="0" baseline="0">
                <a:solidFill>
                  <a:srgbClr val="000000">
                    <a:lumMod val="65000"/>
                    <a:lumOff val="35000"/>
                  </a:srgbClr>
                </a:solidFill>
                <a:latin typeface="+mn-lt"/>
                <a:ea typeface="+mn-ea"/>
                <a:cs typeface="+mn-cs"/>
              </a:defRPr>
            </a:pPr>
            <a:r>
              <a:rPr lang="sv-SE" sz="1600" dirty="0">
                <a:latin typeface="Arial" panose="020B0604020202020204" pitchFamily="34" charset="0"/>
                <a:cs typeface="Arial" panose="020B0604020202020204" pitchFamily="34" charset="0"/>
              </a:rPr>
              <a:t>Företagsstöd per kommun</a:t>
            </a:r>
          </a:p>
        </p:txBody>
      </p:sp>
    </p:spTree>
    <p:extLst>
      <p:ext uri="{BB962C8B-B14F-4D97-AF65-F5344CB8AC3E}">
        <p14:creationId xmlns:p14="http://schemas.microsoft.com/office/powerpoint/2010/main" val="2776523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gion Norrbotten_blå">
  <a:themeElements>
    <a:clrScheme name="Region Norrbotten blandad">
      <a:dk1>
        <a:srgbClr val="000000"/>
      </a:dk1>
      <a:lt1>
        <a:srgbClr val="FFFFFF"/>
      </a:lt1>
      <a:dk2>
        <a:srgbClr val="403D45"/>
      </a:dk2>
      <a:lt2>
        <a:srgbClr val="D0D1CD"/>
      </a:lt2>
      <a:accent1>
        <a:srgbClr val="0070C0"/>
      </a:accent1>
      <a:accent2>
        <a:srgbClr val="F8951F"/>
      </a:accent2>
      <a:accent3>
        <a:srgbClr val="83C55B"/>
      </a:accent3>
      <a:accent4>
        <a:srgbClr val="7F7F7F"/>
      </a:accent4>
      <a:accent5>
        <a:srgbClr val="403D45"/>
      </a:accent5>
      <a:accent6>
        <a:srgbClr val="C0C0BD"/>
      </a:accent6>
      <a:hlink>
        <a:srgbClr val="0070C0"/>
      </a:hlink>
      <a:folHlink>
        <a:srgbClr val="7F7F7F"/>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6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dirty="0"/>
        </a:defPPr>
      </a:lstStyle>
    </a:txDef>
  </a:objectDefaults>
  <a:extraClrSchemeLst>
    <a:extraClrScheme>
      <a:clrScheme name="vit med jpglogga 180_ny 1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it med jpglogga 180_ny 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vit med jpglogga 180_ny 1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it med jpglogga 180_ny 1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it med jpglogga 180_ny 1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it med jpglogga 180_ny 1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vit med jpglogga 180_ny 1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Kopia av 1Kopia av MALL_VI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opia av 1Kopia av MALL_VI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opia av 1Kopia av MALL_VI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opia av 1Kopia av MALL_VI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Kopia av 1Kopia av MALL_VI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Kopia av 1Kopia av MALL_VIT 8">
        <a:dk1>
          <a:srgbClr val="003399"/>
        </a:dk1>
        <a:lt1>
          <a:srgbClr val="0D68B0"/>
        </a:lt1>
        <a:dk2>
          <a:srgbClr val="FFFFFF"/>
        </a:dk2>
        <a:lt2>
          <a:srgbClr val="969696"/>
        </a:lt2>
        <a:accent1>
          <a:srgbClr val="969696"/>
        </a:accent1>
        <a:accent2>
          <a:srgbClr val="FFFF99"/>
        </a:accent2>
        <a:accent3>
          <a:srgbClr val="AAB9D4"/>
        </a:accent3>
        <a:accent4>
          <a:srgbClr val="002A82"/>
        </a:accent4>
        <a:accent5>
          <a:srgbClr val="C9C9C9"/>
        </a:accent5>
        <a:accent6>
          <a:srgbClr val="E7E78A"/>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9">
        <a:dk1>
          <a:srgbClr val="969696"/>
        </a:dk1>
        <a:lt1>
          <a:srgbClr val="FFFFFF"/>
        </a:lt1>
        <a:dk2>
          <a:srgbClr val="0D68B0"/>
        </a:dk2>
        <a:lt2>
          <a:srgbClr val="FFFFFF"/>
        </a:lt2>
        <a:accent1>
          <a:srgbClr val="969696"/>
        </a:accent1>
        <a:accent2>
          <a:srgbClr val="FFFF99"/>
        </a:accent2>
        <a:accent3>
          <a:srgbClr val="AAB9D4"/>
        </a:accent3>
        <a:accent4>
          <a:srgbClr val="DADADA"/>
        </a:accent4>
        <a:accent5>
          <a:srgbClr val="C9C9C9"/>
        </a:accent5>
        <a:accent6>
          <a:srgbClr val="E7E78A"/>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0">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99FF99"/>
        </a:hlink>
        <a:folHlink>
          <a:srgbClr val="CC0000"/>
        </a:folHlink>
      </a:clrScheme>
      <a:clrMap bg1="dk2" tx1="lt1" bg2="dk1" tx2="lt2" accent1="accent1" accent2="accent2" accent3="accent3" accent4="accent4" accent5="accent5" accent6="accent6" hlink="hlink" folHlink="folHlink"/>
    </a:extraClrScheme>
    <a:extraClrScheme>
      <a:clrScheme name="Kopia av 1Kopia av MALL_VIT 11">
        <a:dk1>
          <a:srgbClr val="FFFFFF"/>
        </a:dk1>
        <a:lt1>
          <a:srgbClr val="FFFFFF"/>
        </a:lt1>
        <a:dk2>
          <a:srgbClr val="FFFFFF"/>
        </a:dk2>
        <a:lt2>
          <a:srgbClr val="969696"/>
        </a:lt2>
        <a:accent1>
          <a:srgbClr val="969696"/>
        </a:accent1>
        <a:accent2>
          <a:srgbClr val="0D68B0"/>
        </a:accent2>
        <a:accent3>
          <a:srgbClr val="FFFFFF"/>
        </a:accent3>
        <a:accent4>
          <a:srgbClr val="DADADA"/>
        </a:accent4>
        <a:accent5>
          <a:srgbClr val="C9C9C9"/>
        </a:accent5>
        <a:accent6>
          <a:srgbClr val="0B5E9F"/>
        </a:accent6>
        <a:hlink>
          <a:srgbClr val="99FF99"/>
        </a:hlink>
        <a:folHlink>
          <a:srgbClr val="CC0000"/>
        </a:folHlink>
      </a:clrScheme>
      <a:clrMap bg1="lt1" tx1="dk1" bg2="lt2" tx2="dk2" accent1="accent1" accent2="accent2" accent3="accent3" accent4="accent4" accent5="accent5" accent6="accent6" hlink="hlink" folHlink="folHlink"/>
    </a:extraClrScheme>
    <a:extraClrScheme>
      <a:clrScheme name="Kopia av 1Kopia av MALL_VIT 12">
        <a:dk1>
          <a:srgbClr val="969696"/>
        </a:dk1>
        <a:lt1>
          <a:srgbClr val="FFFFFF"/>
        </a:lt1>
        <a:dk2>
          <a:srgbClr val="0D68B0"/>
        </a:dk2>
        <a:lt2>
          <a:srgbClr val="FFFFFF"/>
        </a:lt2>
        <a:accent1>
          <a:srgbClr val="969696"/>
        </a:accent1>
        <a:accent2>
          <a:srgbClr val="0D68B0"/>
        </a:accent2>
        <a:accent3>
          <a:srgbClr val="AAB9D4"/>
        </a:accent3>
        <a:accent4>
          <a:srgbClr val="DADADA"/>
        </a:accent4>
        <a:accent5>
          <a:srgbClr val="C9C9C9"/>
        </a:accent5>
        <a:accent6>
          <a:srgbClr val="0B5E9F"/>
        </a:accent6>
        <a:hlink>
          <a:srgbClr val="FFFFFF"/>
        </a:hlink>
        <a:folHlink>
          <a:srgbClr val="FFFF66"/>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F639466F-03C2-4876-8659-58816E578F44}" vid="{3498E656-553B-41C6-80D8-3D568C40177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Informerande dokument" ma:contentTypeID="0x010100D7963E0E5B7A40E5AEA07389401D709F007B1238BBD93543428C20870054E92DBF0100907CEEA6569A954C976B7824CE75F91F" ma:contentTypeVersion="1901" ma:contentTypeDescription="Informerande dokument" ma:contentTypeScope="" ma:versionID="43ea6297449331d8f34ee2e56ee2b5e1">
  <xsd:schema xmlns:xsd="http://www.w3.org/2001/XMLSchema" xmlns:xs="http://www.w3.org/2001/XMLSchema" xmlns:p="http://schemas.microsoft.com/office/2006/metadata/properties" xmlns:ns1="http://schemas.microsoft.com/sharepoint/v3" xmlns:ns2="c7918ce9-5289-4a18-805d-4141408e948c" xmlns:ns3="e1dec489-f745-4ed5-9c00-958a11aea6df" targetNamespace="http://schemas.microsoft.com/office/2006/metadata/properties" ma:root="true" ma:fieldsID="6311f6d6775347c6999724c93388e0ca" ns1:_="" ns2:_="" ns3:_="">
    <xsd:import namespace="http://schemas.microsoft.com/sharepoint/v3"/>
    <xsd:import namespace="c7918ce9-5289-4a18-805d-4141408e948c"/>
    <xsd:import namespace="e1dec489-f745-4ed5-9c00-958a11aea6df"/>
    <xsd:element name="properties">
      <xsd:complexType>
        <xsd:sequence>
          <xsd:element name="documentManagement">
            <xsd:complexType>
              <xsd:all>
                <xsd:element ref="ns2:_dlc_DocId" minOccurs="0"/>
                <xsd:element ref="ns2:_dlc_DocIdUrl" minOccurs="0"/>
                <xsd:element ref="ns2:_dlc_DocIdPersistId" minOccurs="0"/>
                <xsd:element ref="ns3:VIS_DocumentId" minOccurs="0"/>
                <xsd:element ref="ns1:NLLStakeholderTaxHTField0" minOccurs="0"/>
                <xsd:element ref="ns2:TaxKeywordTaxHTField" minOccurs="0"/>
                <xsd:element ref="ns3:DocumentStatus" minOccurs="0"/>
                <xsd:element ref="ns1:NLLInformationclass"/>
                <xsd:element ref="ns1:NLLThinningTime" minOccurs="0"/>
                <xsd:element ref="ns3:VISResponsible"/>
                <xsd:element ref="ns1:AnsvarigQuickpart" minOccurs="0"/>
                <xsd:element ref="ns1:NLLDocumentTypeTaxHTField0" minOccurs="0"/>
                <xsd:element ref="ns1:_dlc_Exempt" minOccurs="0"/>
                <xsd:element ref="ns1:_dlc_ExpireDateSaved" minOccurs="0"/>
                <xsd:element ref="ns1:_dlc_ExpireDate" minOccurs="0"/>
                <xsd:element ref="ns1:prdProcessTaxHTField0" minOccurs="0"/>
                <xsd:element ref="ns1:NLLVersion" minOccurs="0"/>
                <xsd:element ref="ns1:NLLModifiedBy" minOccurs="0"/>
                <xsd:element ref="ns1:NLLDocumentIDValue" minOccurs="0"/>
                <xsd:element ref="ns1:NLLPublishingstatus" minOccurs="0"/>
                <xsd:element ref="ns1:NLLDiarienummer" minOccurs="0"/>
                <xsd:element ref="ns1:NLLPublishDate" minOccurs="0"/>
                <xsd:element ref="ns1:NLLInformationCollectionTaxHTField0" minOccurs="0"/>
                <xsd:element ref="ns1:NLLProducerPlaceTaxHTField0" minOccurs="0"/>
                <xsd:element ref="ns1:NLLEstablishedBy"/>
                <xsd:element ref="ns1:NLLEstablishedByQuickpart" minOccurs="0"/>
                <xsd:element ref="ns1:VersionComment" minOccurs="0"/>
                <xsd:element ref="ns1:NLLPublishDateQuickpart" minOccurs="0"/>
                <xsd:element ref="ns1:NLLLockWorkflows" minOccurs="0"/>
                <xsd:element ref="ns1:NLLPublish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LLStakeholderTaxHTField0" ma:index="13" nillable="true" ma:taxonomy="true" ma:internalName="NLLStakeholderTaxHTField0" ma:taxonomyFieldName="NLLStakeholder" ma:displayName="Gäller för verksamhet" ma:fieldId="{fc9b4796-81cc-4809-b89e-b480826c68b7}" ma:taxonomyMulti="true" ma:sspId="39d54842-4abd-4019-b0bf-19e71d696155" ma:termSetId="012a677c-9277-4d4c-83ea-a9768cc27725" ma:anchorId="00000000-0000-0000-0000-000000000000" ma:open="false" ma:isKeyword="false">
      <xsd:complexType>
        <xsd:sequence>
          <xsd:element ref="pc:Terms" minOccurs="0" maxOccurs="1"/>
        </xsd:sequence>
      </xsd:complexType>
    </xsd:element>
    <xsd:element name="NLLInformationclass" ma:index="17" ma:displayName="Informationsklass" ma:internalName="NLLInformationclass">
      <xsd:simpleType>
        <xsd:restriction base="dms:Choice">
          <xsd:enumeration value="Publik"/>
          <xsd:enumeration value="Intern alla"/>
          <xsd:enumeration value="Intern skyddad"/>
        </xsd:restriction>
      </xsd:simpleType>
    </xsd:element>
    <xsd:element name="NLLThinningTime" ma:index="19" nillable="true" ma:displayName="Gallringsfrist" ma:format="DateOnly" ma:hidden="true" ma:internalName="NLLThinningTime">
      <xsd:simpleType>
        <xsd:restriction base="dms:DateTime"/>
      </xsd:simpleType>
    </xsd:element>
    <xsd:element name="AnsvarigQuickpart" ma:index="21" nillable="true" ma:displayName="AnsvarigQuickpart" ma:hidden="true" ma:internalName="AnsvarigQuickpart">
      <xsd:simpleType>
        <xsd:restriction base="dms:Text"/>
      </xsd:simpleType>
    </xsd:element>
    <xsd:element name="NLLDocumentTypeTaxHTField0" ma:index="23" ma:taxonomy="true" ma:internalName="NLLDocumentTypeTaxHTField0" ma:taxonomyFieldName="NLLDocumentType" ma:displayName="Dokumenttyp" ma:fieldId="{38578a5b-744a-40d6-84e1-ab48bc8b5a57}" ma:sspId="39d54842-4abd-4019-b0bf-19e71d696155" ma:termSetId="52dfd850-14dd-4e84-a867-57b1223f01ac" ma:anchorId="00000000-0000-0000-0000-000000000000" ma:open="false" ma:isKeyword="false">
      <xsd:complexType>
        <xsd:sequence>
          <xsd:element ref="pc:Terms" minOccurs="0" maxOccurs="1"/>
        </xsd:sequence>
      </xsd:complexType>
    </xsd:element>
    <xsd:element name="_dlc_Exempt" ma:index="24" nillable="true" ma:displayName="Undanta från princip" ma:hidden="true" ma:internalName="_dlc_Exempt" ma:readOnly="true">
      <xsd:simpleType>
        <xsd:restriction base="dms:Unknown"/>
      </xsd:simpleType>
    </xsd:element>
    <xsd:element name="_dlc_ExpireDateSaved" ma:index="25" nillable="true" ma:displayName="Originalförfallodag" ma:hidden="true" ma:internalName="_dlc_ExpireDateSaved" ma:readOnly="true">
      <xsd:simpleType>
        <xsd:restriction base="dms:DateTime"/>
      </xsd:simpleType>
    </xsd:element>
    <xsd:element name="_dlc_ExpireDate" ma:index="26" nillable="true" ma:displayName="Förfallodatum" ma:description="" ma:hidden="true" ma:indexed="true" ma:internalName="_dlc_ExpireDate" ma:readOnly="true">
      <xsd:simpleType>
        <xsd:restriction base="dms:DateTime"/>
      </xsd:simpleType>
    </xsd:element>
    <xsd:element name="prdProcessTaxHTField0" ma:index="27" nillable="true" ma:taxonomy="true" ma:internalName="prdProcessTaxHTField0" ma:taxonomyFieldName="prdProcess" ma:displayName="Process" ma:fieldId="{7458416b-87c5-4f2a-97ed-9ee5dd1e516d}" ma:taxonomyMulti="true" ma:sspId="39d54842-4abd-4019-b0bf-19e71d696155" ma:termSetId="747d8a4a-b066-47e6-b826-8f1c93ac4001" ma:anchorId="00000000-0000-0000-0000-000000000000" ma:open="false" ma:isKeyword="false">
      <xsd:complexType>
        <xsd:sequence>
          <xsd:element ref="pc:Terms" minOccurs="0" maxOccurs="1"/>
        </xsd:sequence>
      </xsd:complexType>
    </xsd:element>
    <xsd:element name="NLLVersion" ma:index="28" nillable="true" ma:displayName="Version" ma:internalName="NLLVersion" ma:readOnly="false">
      <xsd:simpleType>
        <xsd:restriction base="dms:Text"/>
      </xsd:simpleType>
    </xsd:element>
    <xsd:element name="NLLModifiedBy" ma:index="29" nillable="true" ma:displayName="Upprättad av" ma:hidden="true" ma:internalName="NLLModifiedBy">
      <xsd:simpleType>
        <xsd:restriction base="dms:Text"/>
      </xsd:simpleType>
    </xsd:element>
    <xsd:element name="NLLDocumentIDValue" ma:index="30" nillable="true" ma:displayName="Dokument-Id Värde" ma:hidden="true" ma:internalName="NLLDocumentIDValue">
      <xsd:simpleType>
        <xsd:restriction base="dms:Text"/>
      </xsd:simpleType>
    </xsd:element>
    <xsd:element name="NLLPublishingstatus" ma:index="31" nillable="true" ma:displayName="Publiceringsstatus" ma:internalName="NLLPublishingstatus" ma:readOnly="false">
      <xsd:simpleType>
        <xsd:restriction base="dms:Choice">
          <xsd:enumeration value="Ej Publicerad"/>
          <xsd:enumeration value="Publicerad"/>
          <xsd:enumeration value="Avpublicerad"/>
          <xsd:enumeration value="Revidering krävs"/>
          <xsd:enumeration value="Revidering pågår"/>
        </xsd:restriction>
      </xsd:simpleType>
    </xsd:element>
    <xsd:element name="NLLDiarienummer" ma:index="32" nillable="true" ma:displayName="Diarienummer" ma:description="" ma:internalName="NLLDiarienummer" ma:readOnly="false">
      <xsd:simpleType>
        <xsd:restriction base="dms:Text"/>
      </xsd:simpleType>
    </xsd:element>
    <xsd:element name="NLLPublishDate" ma:index="34" nillable="true" ma:displayName="Publiceringsdatum" ma:format="DateOnly" ma:hidden="true" ma:internalName="NLLPublishDate">
      <xsd:simpleType>
        <xsd:restriction base="dms:DateTime"/>
      </xsd:simpleType>
    </xsd:element>
    <xsd:element name="NLLInformationCollectionTaxHTField0" ma:index="35" nillable="true" ma:taxonomy="true" ma:internalName="NLLInformationCollectionTaxHTField0" ma:taxonomyFieldName="NLLInformationCollection" ma:displayName="Informationssamling" ma:fieldId="{5965f86f-d738-4017-88d8-24d6ef34a791}" ma:taxonomyMulti="true" ma:sspId="39d54842-4abd-4019-b0bf-19e71d696155" ma:termSetId="60e00f7a-77a4-4c71-b63e-bae2eb97b373" ma:anchorId="00000000-0000-0000-0000-000000000000" ma:open="false" ma:isKeyword="false">
      <xsd:complexType>
        <xsd:sequence>
          <xsd:element ref="pc:Terms" minOccurs="0" maxOccurs="1"/>
        </xsd:sequence>
      </xsd:complexType>
    </xsd:element>
    <xsd:element name="NLLProducerPlaceTaxHTField0" ma:index="37" nillable="true" ma:taxonomy="true" ma:internalName="NLLProducerPlaceTaxHTField0" ma:taxonomyFieldName="NLLProducerPlace" ma:displayName="Producentplats" ma:fieldId="{e174ebea-294d-44bc-9c09-0f97f1197811}" ma:sspId="39d54842-4abd-4019-b0bf-19e71d696155" ma:termSetId="45f1cc5b-3028-4a82-8c90-ecfb5e2e8603" ma:anchorId="00000000-0000-0000-0000-000000000000" ma:open="false" ma:isKeyword="false">
      <xsd:complexType>
        <xsd:sequence>
          <xsd:element ref="pc:Terms" minOccurs="0" maxOccurs="1"/>
        </xsd:sequence>
      </xsd:complexType>
    </xsd:element>
    <xsd:element name="NLLEstablishedBy" ma:index="38" ma:displayName="Upprättad av" ma:list="UserInfo" ma:SharePointGroup="0" ma:internalName="NLLEstablishedBy"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NLLEstablishedByQuickpart" ma:index="39" nillable="true" ma:displayName="Upprättad av Quickpart" ma:hidden="true" ma:internalName="NLLEstablishedByQuickpart">
      <xsd:simpleType>
        <xsd:restriction base="dms:Text"/>
      </xsd:simpleType>
    </xsd:element>
    <xsd:element name="VersionComment" ma:index="40" nillable="true" ma:displayName="Versionskommentar" ma:hidden="true" ma:internalName="VersionComment" ma:readOnly="false">
      <xsd:simpleType>
        <xsd:restriction base="dms:Text"/>
      </xsd:simpleType>
    </xsd:element>
    <xsd:element name="NLLPublishDateQuickpart" ma:index="41" nillable="true" ma:displayName="Publiceringsdatum Quickpart" ma:hidden="true" ma:internalName="NLLPublishDateQuickpart">
      <xsd:simpleType>
        <xsd:restriction base="dms:Text"/>
      </xsd:simpleType>
    </xsd:element>
    <xsd:element name="NLLLockWorkflows" ma:index="42" nillable="true" ma:displayName="ArbetsflödeKörs" ma:default="0" ma:hidden="true" ma:internalName="NLLLockWorkflows">
      <xsd:simpleType>
        <xsd:restriction base="dms:Boolean"/>
      </xsd:simpleType>
    </xsd:element>
    <xsd:element name="NLLPublished" ma:index="43" nillable="true" ma:displayName="Publicerad" ma:hidden="true" ma:internalName="NLLPublished">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918ce9-5289-4a18-805d-4141408e948c" elementFormDefault="qualified">
    <xsd:import namespace="http://schemas.microsoft.com/office/2006/documentManagement/types"/>
    <xsd:import namespace="http://schemas.microsoft.com/office/infopath/2007/PartnerControls"/>
    <xsd:element name="_dlc_DocId" ma:index="8" nillable="true" ma:displayName="Dokument-ID-värde" ma:description="Värdet för dokument-ID som tilldelats till det här objektet." ma:internalName="_dlc_DocId" ma:readOnly="true">
      <xsd:simpleType>
        <xsd:restriction base="dms:Text"/>
      </xsd:simpleType>
    </xsd:element>
    <xsd:element name="_dlc_DocIdUrl" ma:index="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Spara ID" ma:description="Behåll ID vid tillägg." ma:hidden="true" ma:internalName="_dlc_DocIdPersistId" ma:readOnly="true">
      <xsd:simpleType>
        <xsd:restriction base="dms:Boolean"/>
      </xsd:simpleType>
    </xsd:element>
    <xsd:element name="TaxKeywordTaxHTField" ma:index="15" nillable="true" ma:taxonomy="true" ma:internalName="TaxKeywordTaxHTField" ma:taxonomyFieldName="TaxKeyword" ma:displayName="NLL-Nyckelord" ma:fieldId="{23f27201-bee3-471e-b2e7-b64fd8b7ca38}" ma:taxonomyMulti="true" ma:sspId="39d54842-4abd-4019-b0bf-19e71d696155"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dec489-f745-4ed5-9c00-958a11aea6df" elementFormDefault="qualified">
    <xsd:import namespace="http://schemas.microsoft.com/office/2006/documentManagement/types"/>
    <xsd:import namespace="http://schemas.microsoft.com/office/infopath/2007/PartnerControls"/>
    <xsd:element name="VIS_DocumentId" ma:index="12" nillable="true" ma:displayName="Producentplats ID" ma:hidden="true" ma:internalName="VIS_Doc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ocumentStatus" ma:index="16" nillable="true" ma:displayName="Dokumentstatus" ma:hidden="true" ma:internalName="Dokumentstatus"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VISResponsible" ma:index="20" ma:displayName="Ansvarig" ma:list="UserInfo" ma:internalName="VISResponsible" ma:readOnly="false">
      <xsd:complexType>
        <xsd:complexContent>
          <xsd:extension base="dms:UserMulti">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Version=14.0.0.0,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p:Policy xmlns:p="office.server.policy" id="" local="true">
  <p:Name>Informerande</p:Name>
  <p:Description/>
  <p:Statement/>
  <p:PolicyItems>
    <p:PolicyItem featureId="Microsoft.Office.RecordsManagement.PolicyFeatures.Expiration" staticId="0x010100D7963E0E5B7A40E5AEA07389401D709F007B1238BBD93543428C20870054E92DBF|1214505165" UniqueId="15436f43-43ec-43f4-afa0-3fdfa097cfae">
      <p:Name>Bevarande</p:Name>
      <p:Description>Automatisk schemaläggning av innehåll som ska bearbetas, och utföra en bevarandeåtgärd på innehåll som har nått sitt förfallodatum.</p:Description>
      <p:CustomData>
        <Schedules nextStageId="3" default="true">
          <Schedule type="Default">
            <stages>
              <data stageId="1" recur="true" offset="36" unit="months">
                <formula id="Microsoft.Office.RecordsManagement.PolicyFeatures.Expiration.Formula.BuiltIn">
                  <number>0</number>
                  <property>NLLThinningTime</property>
                  <propertyid>2793489f-7251-475b-a975-480031914936</propertyid>
                  <period>months</period>
                </formula>
                <action type="workflow" id="d9837362-db90-41fe-8d27-3f4e28fd673a"/>
              </data>
              <data stageId="2">
                <formula id="Microsoft.Office.RecordsManagement.PolicyFeatures.Expiration.Formula.BuiltIn">
                  <number>1</number>
                  <property>NLLThinningTime</property>
                  <propertyid>2793489f-7251-475b-a975-480031914936</propertyid>
                  <period>months</period>
                </formula>
                <action type="action" id="Microsoft.Office.RecordsManagement.PolicyFeatures.Expiration.Action.MoveToRecycleBin"/>
              </data>
            </stages>
          </Schedule>
        </Schedules>
      </p:CustomData>
    </p:PolicyItem>
  </p:PolicyItems>
</p:Policy>
</file>

<file path=customXml/item4.xml><?xml version="1.0" encoding="utf-8"?>
<p:properties xmlns:p="http://schemas.microsoft.com/office/2006/metadata/properties" xmlns:xsi="http://www.w3.org/2001/XMLSchema-instance" xmlns:pc="http://schemas.microsoft.com/office/infopath/2007/PartnerControls">
  <documentManagement>
    <NLLPublishDate xmlns="http://schemas.microsoft.com/sharepoint/v3">2023-02-26T23:00:00+00:00</NLLPublishDate>
    <NLLPublished xmlns="http://schemas.microsoft.com/sharepoint/v3" xsi:nil="true"/>
    <NLLPublishingstatus xmlns="http://schemas.microsoft.com/sharepoint/v3">Publicerad</NLLPublishingstatus>
    <NLLDocumentIDValue xmlns="http://schemas.microsoft.com/sharepoint/v3">ARBGRP755-1764494651-1228</NLLDocumentIDValue>
    <NLLThinningTime xmlns="http://schemas.microsoft.com/sharepoint/v3">2026-02-26T23:00:00+00:00</NLLThinningTime>
    <NLLPublishDateQuickpart xmlns="http://schemas.microsoft.com/sharepoint/v3">2023-02-27</NLLPublishDateQuickpart>
    <NLLInformationCollectionTaxHTField0 xmlns="http://schemas.microsoft.com/sharepoint/v3">
      <Terms xmlns="http://schemas.microsoft.com/office/infopath/2007/PartnerControls"/>
    </NLLInformationCollectionTaxHTField0>
    <NLLLockWorkflows xmlns="http://schemas.microsoft.com/sharepoint/v3">false</NLLLockWorkflows>
    <NLLEstablishedByQuickpart xmlns="http://schemas.microsoft.com/sharepoint/v3">Ylva Sardén</NLLEstablishedByQuickpart>
    <prdProcessTaxHTField0 xmlns="http://schemas.microsoft.com/sharepoint/v3">
      <Terms xmlns="http://schemas.microsoft.com/office/infopath/2007/PartnerControls"/>
    </prdProcessTaxHTField0>
    <AnsvarigQuickpart xmlns="http://schemas.microsoft.com/sharepoint/v3">Monica Lejon</AnsvarigQuickpart>
    <NLLEstablishedBy xmlns="http://schemas.microsoft.com/sharepoint/v3">
      <UserInfo>
        <DisplayName>Ylva Sardén</DisplayName>
        <AccountId>1553</AccountId>
        <AccountType/>
      </UserInfo>
    </NLLEstablishedBy>
    <NLLStakeholderTaxHTField0 xmlns="http://schemas.microsoft.com/sharepoint/v3">
      <Terms xmlns="http://schemas.microsoft.com/office/infopath/2007/PartnerControls">
        <TermInfo xmlns="http://schemas.microsoft.com/office/infopath/2007/PartnerControls">
          <TermName xmlns="http://schemas.microsoft.com/office/infopath/2007/PartnerControls">Regionala utvecklingsavdelningen</TermName>
          <TermId xmlns="http://schemas.microsoft.com/office/infopath/2007/PartnerControls">a6df8b7d-2e75-4ec0-ac17-4294dc4ea195</TermId>
        </TermInfo>
      </Terms>
    </NLLStakeholderTaxHTField0>
    <NLLDocumentTypeTaxHTField0 xmlns="http://schemas.microsoft.com/sharepoint/v3">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981e6eac-a633-4de2-91a2-d5e48e1c0d00</TermId>
        </TermInfo>
      </Terms>
    </NLLDocumentTypeTaxHTField0>
    <NLLVersion xmlns="http://schemas.microsoft.com/sharepoint/v3">2.0</NLLVersion>
    <NLLInformationclass xmlns="http://schemas.microsoft.com/sharepoint/v3">Publik</NLLInformationclass>
    <NLLModifiedBy xmlns="http://schemas.microsoft.com/sharepoint/v3">Emil Eriksson</NLLModifiedBy>
    <NLLProducerPlaceTaxHTField0 xmlns="http://schemas.microsoft.com/sharepoint/v3">
      <Terms xmlns="http://schemas.microsoft.com/office/infopath/2007/PartnerControls">
        <TermInfo xmlns="http://schemas.microsoft.com/office/infopath/2007/PartnerControls">
          <TermName xmlns="http://schemas.microsoft.com/office/infopath/2007/PartnerControls">Ärenden Regionala utvecklingsnämnden</TermName>
          <TermId xmlns="http://schemas.microsoft.com/office/infopath/2007/PartnerControls">dda39293-a130-433c-9450-bb0820888c51</TermId>
        </TermInfo>
      </Terms>
    </NLLProducerPlaceTaxHTField0>
    <VersionComment xmlns="http://schemas.microsoft.com/sharepoint/v3" xsi:nil="true"/>
    <NLLDiarienummer xmlns="http://schemas.microsoft.com/sharepoint/v3" xsi:nil="true"/>
    <TaxKeywordTaxHTField xmlns="c7918ce9-5289-4a18-805d-4141408e948c">
      <Terms xmlns="http://schemas.microsoft.com/office/infopath/2007/PartnerControls">
        <TermInfo xmlns="http://schemas.microsoft.com/office/infopath/2007/PartnerControls">
          <TermName xmlns="http://schemas.microsoft.com/office/infopath/2007/PartnerControls">Run 230228</TermName>
          <TermId xmlns="http://schemas.microsoft.com/office/infopath/2007/PartnerControls">4de3774e-3cc7-483a-8835-b5f8641b7caa</TermId>
        </TermInfo>
      </Terms>
    </TaxKeywordTaxHTField>
    <_dlc_DocId xmlns="c7918ce9-5289-4a18-805d-4141408e948c">ARBGRP755-1764494651-1228</_dlc_DocId>
    <_dlc_DocIdUrl xmlns="c7918ce9-5289-4a18-805d-4141408e948c">
      <Url>http://spportal.extvis.local/process/administrativ/_layouts/15/DocIdRedir.aspx?ID=ARBGRP755-1764494651-1228</Url>
      <Description>ARBGRP755-1764494651-1228</Description>
    </_dlc_DocIdUrl>
    <_dlc_DocIdPersistId xmlns="c7918ce9-5289-4a18-805d-4141408e948c">true</_dlc_DocIdPersistId>
    <_dlc_ExpireDateSaved xmlns="http://schemas.microsoft.com/sharepoint/v3" xsi:nil="true"/>
    <_dlc_ExpireDate xmlns="http://schemas.microsoft.com/sharepoint/v3">2026-03-26T23:00:00+00:00</_dlc_ExpireDate>
    <VIS_DocumentId xmlns="e1dec489-f745-4ed5-9c00-958a11aea6df">
      <Url>https://samarbeta.nll.se/producentplats/avdelningenforregionalutvecklingnamndsarenden/_layouts/15/DocIdRedir.aspx?ID=ARBGRP755-1764494651-1228</Url>
      <Description>ARBGRP755-1764494651-1228</Description>
    </VIS_DocumentId>
    <VISResponsible xmlns="e1dec489-f745-4ed5-9c00-958a11aea6df">
      <UserInfo>
        <DisplayName>Monica Lejon</DisplayName>
        <AccountId>593</AccountId>
        <AccountType/>
      </UserInfo>
    </VISResponsible>
    <DocumentStatus xmlns="e1dec489-f745-4ed5-9c00-958a11aea6df">
      <Url>https://samarbeta.nll.se/producentplats/avdelningenforregionalutvecklingnamndsarenden/_layouts/15/wrkstat.aspx?List=9d1a313f-1897-4bda-959b-b4b2b0fdd4a7&amp;WorkflowInstanceName=61f12794-6e8e-4c33-bc76-9d7fd43881cd</Url>
      <Description>Publicerad</Description>
    </DocumentStatus>
    <_dlc_Exempt xmlns="http://schemas.microsoft.com/sharepoint/v3">false</_dlc_Exempt>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B0729E-0076-4776-BB08-359A3F2064AB}"/>
</file>

<file path=customXml/itemProps2.xml><?xml version="1.0" encoding="utf-8"?>
<ds:datastoreItem xmlns:ds="http://schemas.openxmlformats.org/officeDocument/2006/customXml" ds:itemID="{1F871A54-F4E4-4FC8-BA3E-919ABFA8836B}"/>
</file>

<file path=customXml/itemProps3.xml><?xml version="1.0" encoding="utf-8"?>
<ds:datastoreItem xmlns:ds="http://schemas.openxmlformats.org/officeDocument/2006/customXml" ds:itemID="{729CA6CB-2805-4A5A-93B4-51ACF7B33247}"/>
</file>

<file path=customXml/itemProps4.xml><?xml version="1.0" encoding="utf-8"?>
<ds:datastoreItem xmlns:ds="http://schemas.openxmlformats.org/officeDocument/2006/customXml" ds:itemID="{10972140-EBF1-446D-BE36-6E180D7620F7}"/>
</file>

<file path=customXml/itemProps5.xml><?xml version="1.0" encoding="utf-8"?>
<ds:datastoreItem xmlns:ds="http://schemas.openxmlformats.org/officeDocument/2006/customXml" ds:itemID="{9FCE89D9-C091-4D0C-A1D4-D23512C5515B}"/>
</file>

<file path=docProps/app.xml><?xml version="1.0" encoding="utf-8"?>
<Properties xmlns="http://schemas.openxmlformats.org/officeDocument/2006/extended-properties" xmlns:vt="http://schemas.openxmlformats.org/officeDocument/2006/docPropsVTypes">
  <Template>Region Norrbotten_blå</Template>
  <TotalTime>61</TotalTime>
  <Words>123</Words>
  <Application>Microsoft Office PowerPoint</Application>
  <PresentationFormat>Bredbild</PresentationFormat>
  <Paragraphs>47</Paragraphs>
  <Slides>11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Wingdings</vt:lpstr>
      <vt:lpstr>Region Norrbotten_blå</vt:lpstr>
      <vt:lpstr>Hit gick pengarna 2022</vt:lpstr>
      <vt:lpstr>Sammanfattning</vt:lpstr>
      <vt:lpstr>Projektstöd </vt:lpstr>
      <vt:lpstr>Projektstöd</vt:lpstr>
      <vt:lpstr>Projektstöd</vt:lpstr>
      <vt:lpstr>Projektstöd</vt:lpstr>
      <vt:lpstr>Företagsstöd</vt:lpstr>
      <vt:lpstr>Företagsstöd</vt:lpstr>
      <vt:lpstr>Företagsstöd</vt:lpstr>
      <vt:lpstr>Stöd till kommersiell service</vt:lpstr>
      <vt:lpstr>Stöd till kommersiell service</vt:lpstr>
    </vt:vector>
  </TitlesOfParts>
  <Company>Region Norrbotten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gick pengarna 2022</dc:title>
  <dc:creator>Ylva Sardén</dc:creator>
  <cp:keywords>Run 230228</cp:keywords>
  <cp:lastModifiedBy>Ylva Sardén</cp:lastModifiedBy>
  <cp:revision>18</cp:revision>
  <dcterms:created xsi:type="dcterms:W3CDTF">2023-02-21T17:36:52Z</dcterms:created>
  <dcterms:modified xsi:type="dcterms:W3CDTF">2023-02-22T08:12:23Z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0x010100D7963E0E5B7A40E5AEA07389401D709F007B1238BBD93543428C20870054E92DBF0100907CEEA6569A954C976B7824CE75F91F</vt:lpwstr>
  </property>
  <property fmtid="{D5CDD505-2E9C-101B-9397-08002B2CF9AE}" pid="3" name="TaxKeyword">
    <vt:lpwstr>11645;#Run 230228|4de3774e-3cc7-483a-8835-b5f8641b7caa</vt:lpwstr>
  </property>
  <property fmtid="{D5CDD505-2E9C-101B-9397-08002B2CF9AE}" pid="4" name="CareActionCodeSurgical">
    <vt:lpwstr/>
  </property>
  <property fmtid="{D5CDD505-2E9C-101B-9397-08002B2CF9AE}" pid="5" name="NLLProducerPlace">
    <vt:lpwstr>8721;#Ärenden Regionala utvecklingsnämnden|dda39293-a130-433c-9450-bb0820888c51</vt:lpwstr>
  </property>
  <property fmtid="{D5CDD505-2E9C-101B-9397-08002B2CF9AE}" pid="6" name="NLLApprovedByQuickPart">
    <vt:lpwstr/>
  </property>
  <property fmtid="{D5CDD505-2E9C-101B-9397-08002B2CF9AE}" pid="7" name="NLLInformationCollection">
    <vt:lpwstr/>
  </property>
  <property fmtid="{D5CDD505-2E9C-101B-9397-08002B2CF9AE}" pid="8" name="NLLProjectDescription">
    <vt:lpwstr/>
  </property>
  <property fmtid="{D5CDD505-2E9C-101B-9397-08002B2CF9AE}" pid="9" name="PsychiatricCodeTaxHTField0">
    <vt:lpwstr/>
  </property>
  <property fmtid="{D5CDD505-2E9C-101B-9397-08002B2CF9AE}" pid="10" name="NLLStakeholder">
    <vt:lpwstr>10663;#Regionala utvecklingsavdelningen|a6df8b7d-2e75-4ec0-ac17-4294dc4ea195</vt:lpwstr>
  </property>
  <property fmtid="{D5CDD505-2E9C-101B-9397-08002B2CF9AE}" pid="11" name="TLVCodeDiagnosisTaxHTField0">
    <vt:lpwstr/>
  </property>
  <property fmtid="{D5CDD505-2E9C-101B-9397-08002B2CF9AE}" pid="12" name="NPUCode">
    <vt:lpwstr/>
  </property>
  <property fmtid="{D5CDD505-2E9C-101B-9397-08002B2CF9AE}" pid="13" name="NLLClosureDate">
    <vt:lpwstr/>
  </property>
  <property fmtid="{D5CDD505-2E9C-101B-9397-08002B2CF9AE}" pid="14" name="NLLProducerplaceID">
    <vt:lpwstr/>
  </property>
  <property fmtid="{D5CDD505-2E9C-101B-9397-08002B2CF9AE}" pid="15" name="Godkänn dokument(1)">
    <vt:lpwstr>, </vt:lpwstr>
  </property>
  <property fmtid="{D5CDD505-2E9C-101B-9397-08002B2CF9AE}" pid="16" name="NLLPublishedTemplate">
    <vt:lpwstr/>
  </property>
  <property fmtid="{D5CDD505-2E9C-101B-9397-08002B2CF9AE}" pid="17" name="NLLWFComment">
    <vt:lpwstr/>
  </property>
  <property fmtid="{D5CDD505-2E9C-101B-9397-08002B2CF9AE}" pid="18" name="NLLPTCName">
    <vt:lpwstr/>
  </property>
  <property fmtid="{D5CDD505-2E9C-101B-9397-08002B2CF9AE}" pid="19" name="SpecialtyTaxHTField0">
    <vt:lpwstr/>
  </property>
  <property fmtid="{D5CDD505-2E9C-101B-9397-08002B2CF9AE}" pid="20" name="CareActionCodeNonSurgical">
    <vt:lpwstr/>
  </property>
  <property fmtid="{D5CDD505-2E9C-101B-9397-08002B2CF9AE}" pid="21" name="AnalysisNameTaxHTField0">
    <vt:lpwstr/>
  </property>
  <property fmtid="{D5CDD505-2E9C-101B-9397-08002B2CF9AE}" pid="22" name="Specialty">
    <vt:lpwstr/>
  </property>
  <property fmtid="{D5CDD505-2E9C-101B-9397-08002B2CF9AE}" pid="23" name="NLLProjectUrl">
    <vt:lpwstr/>
  </property>
  <property fmtid="{D5CDD505-2E9C-101B-9397-08002B2CF9AE}" pid="24" name="NLLSteeringGroup">
    <vt:lpwstr/>
  </property>
  <property fmtid="{D5CDD505-2E9C-101B-9397-08002B2CF9AE}" pid="25" name="NLLMeetingTypeTaxHTField0">
    <vt:lpwstr/>
  </property>
  <property fmtid="{D5CDD505-2E9C-101B-9397-08002B2CF9AE}" pid="26" name="NLLTemplateStatus">
    <vt:lpwstr/>
  </property>
  <property fmtid="{D5CDD505-2E9C-101B-9397-08002B2CF9AE}" pid="27" name="CareActionCodeSurgicalTaxHTField0">
    <vt:lpwstr/>
  </property>
  <property fmtid="{D5CDD505-2E9C-101B-9397-08002B2CF9AE}" pid="28" name="PharmaceuticalCodeTaxHTField0">
    <vt:lpwstr/>
  </property>
  <property fmtid="{D5CDD505-2E9C-101B-9397-08002B2CF9AE}" pid="29" name="Granska dokument(1)">
    <vt:lpwstr>, </vt:lpwstr>
  </property>
  <property fmtid="{D5CDD505-2E9C-101B-9397-08002B2CF9AE}" pid="30" name="NLLProjectLeader">
    <vt:lpwstr/>
  </property>
  <property fmtid="{D5CDD505-2E9C-101B-9397-08002B2CF9AE}" pid="31" name="NLLDecisionLevelManagedTaxHTField0">
    <vt:lpwstr/>
  </property>
  <property fmtid="{D5CDD505-2E9C-101B-9397-08002B2CF9AE}" pid="34" name="NLLDefaultTemplate">
    <vt:lpwstr/>
  </property>
  <property fmtid="{D5CDD505-2E9C-101B-9397-08002B2CF9AE}" pid="35" name="NLLProjectVisitor">
    <vt:lpwstr/>
  </property>
  <property fmtid="{D5CDD505-2E9C-101B-9397-08002B2CF9AE}" pid="36" name="NLLApprovedBy">
    <vt:lpwstr/>
  </property>
  <property fmtid="{D5CDD505-2E9C-101B-9397-08002B2CF9AE}" pid="37" name="NLLDecisionLevelManaged">
    <vt:lpwstr/>
  </property>
  <property fmtid="{D5CDD505-2E9C-101B-9397-08002B2CF9AE}" pid="38" name="CompulsoryAction">
    <vt:lpwstr/>
  </property>
  <property fmtid="{D5CDD505-2E9C-101B-9397-08002B2CF9AE}" pid="39" name="NLLProjectDivisionTaxHTField0">
    <vt:lpwstr/>
  </property>
  <property fmtid="{D5CDD505-2E9C-101B-9397-08002B2CF9AE}" pid="40" name="ICD10CodeTaxHTField0">
    <vt:lpwstr/>
  </property>
  <property fmtid="{D5CDD505-2E9C-101B-9397-08002B2CF9AE}" pid="41" name="Godkänn dokument">
    <vt:lpwstr>, </vt:lpwstr>
  </property>
  <property fmtid="{D5CDD505-2E9C-101B-9397-08002B2CF9AE}" pid="42" name="NLLProjectOwner">
    <vt:lpwstr/>
  </property>
  <property fmtid="{D5CDD505-2E9C-101B-9397-08002B2CF9AE}" pid="43" name="NPUCodeTaxHTField0">
    <vt:lpwstr/>
  </property>
  <property fmtid="{D5CDD505-2E9C-101B-9397-08002B2CF9AE}" pid="44" name="NLLTemplateFolderDescription">
    <vt:lpwstr/>
  </property>
  <property fmtid="{D5CDD505-2E9C-101B-9397-08002B2CF9AE}" pid="45" name="TLVCodeAction">
    <vt:lpwstr/>
  </property>
  <property fmtid="{D5CDD505-2E9C-101B-9397-08002B2CF9AE}" pid="46" name="RadiologicalCode">
    <vt:lpwstr/>
  </property>
  <property fmtid="{D5CDD505-2E9C-101B-9397-08002B2CF9AE}" pid="47" name="References">
    <vt:lpwstr/>
  </property>
  <property fmtid="{D5CDD505-2E9C-101B-9397-08002B2CF9AE}" pid="48" name="prdProcess">
    <vt:lpwstr/>
  </property>
  <property fmtid="{D5CDD505-2E9C-101B-9397-08002B2CF9AE}" pid="49" name="NLLProjectOrderStatus">
    <vt:lpwstr/>
  </property>
  <property fmtid="{D5CDD505-2E9C-101B-9397-08002B2CF9AE}" pid="51" name="NLLReferenceGroup">
    <vt:lpwstr/>
  </property>
  <property fmtid="{D5CDD505-2E9C-101B-9397-08002B2CF9AE}" pid="52" name="TLVCodeDiagnosis">
    <vt:lpwstr/>
  </property>
  <property fmtid="{D5CDD505-2E9C-101B-9397-08002B2CF9AE}" pid="53" name="PharmaceuticalCode">
    <vt:lpwstr/>
  </property>
  <property fmtid="{D5CDD505-2E9C-101B-9397-08002B2CF9AE}" pid="54" name="NLLInitiationDate">
    <vt:lpwstr/>
  </property>
  <property fmtid="{D5CDD505-2E9C-101B-9397-08002B2CF9AE}" pid="56" name="ReferencesTaxHTField0">
    <vt:lpwstr/>
  </property>
  <property fmtid="{D5CDD505-2E9C-101B-9397-08002B2CF9AE}" pid="57" name="NLLWindingUpDate">
    <vt:lpwstr/>
  </property>
  <property fmtid="{D5CDD505-2E9C-101B-9397-08002B2CF9AE}" pid="58" name="TLVCodeActionTaxHTField0">
    <vt:lpwstr/>
  </property>
  <property fmtid="{D5CDD505-2E9C-101B-9397-08002B2CF9AE}" pid="59" name="NLLProjectNr">
    <vt:lpwstr/>
  </property>
  <property fmtid="{D5CDD505-2E9C-101B-9397-08002B2CF9AE}" pid="60" name="Granska dokument">
    <vt:lpwstr>, </vt:lpwstr>
  </property>
  <property fmtid="{D5CDD505-2E9C-101B-9397-08002B2CF9AE}" pid="61" name="NLLProjectTypeTaxHTField0">
    <vt:lpwstr/>
  </property>
  <property fmtid="{D5CDD505-2E9C-101B-9397-08002B2CF9AE}" pid="62" name="NLLPTCProcessTeam">
    <vt:lpwstr/>
  </property>
  <property fmtid="{D5CDD505-2E9C-101B-9397-08002B2CF9AE}" pid="63" name="RadiologicalCodeTaxHTField0">
    <vt:lpwstr/>
  </property>
  <property fmtid="{D5CDD505-2E9C-101B-9397-08002B2CF9AE}" pid="64" name="NLLImplementationDate">
    <vt:lpwstr/>
  </property>
  <property fmtid="{D5CDD505-2E9C-101B-9397-08002B2CF9AE}" pid="65" name="NLLProjectDivision">
    <vt:lpwstr/>
  </property>
  <property fmtid="{D5CDD505-2E9C-101B-9397-08002B2CF9AE}" pid="66" name="PsychiatricCode">
    <vt:lpwstr/>
  </property>
  <property fmtid="{D5CDD505-2E9C-101B-9397-08002B2CF9AE}" pid="67" name="Publicera dokument">
    <vt:lpwstr>, </vt:lpwstr>
  </property>
  <property fmtid="{D5CDD505-2E9C-101B-9397-08002B2CF9AE}" pid="68" name="NLLProjectType">
    <vt:lpwstr/>
  </property>
  <property fmtid="{D5CDD505-2E9C-101B-9397-08002B2CF9AE}" pid="69" name="AnalysisName">
    <vt:lpwstr/>
  </property>
  <property fmtid="{D5CDD505-2E9C-101B-9397-08002B2CF9AE}" pid="70" name="NLLMtptCodeTaxHTField0">
    <vt:lpwstr/>
  </property>
  <property fmtid="{D5CDD505-2E9C-101B-9397-08002B2CF9AE}" pid="71" name="NLLLatestProjectTrackingDate">
    <vt:lpwstr/>
  </property>
  <property fmtid="{D5CDD505-2E9C-101B-9397-08002B2CF9AE}" pid="72" name="NLLDocumentType">
    <vt:lpwstr>1021;#Presentation|981e6eac-a633-4de2-91a2-d5e48e1c0d00</vt:lpwstr>
  </property>
  <property fmtid="{D5CDD505-2E9C-101B-9397-08002B2CF9AE}" pid="73" name="NLLProjectTypeText">
    <vt:lpwstr/>
  </property>
  <property fmtid="{D5CDD505-2E9C-101B-9397-08002B2CF9AE}" pid="74" name="NLLEstablishingDate">
    <vt:lpwstr/>
  </property>
  <property fmtid="{D5CDD505-2E9C-101B-9397-08002B2CF9AE}" pid="75" name="NLLProjectMember">
    <vt:lpwstr/>
  </property>
  <property fmtid="{D5CDD505-2E9C-101B-9397-08002B2CF9AE}" pid="76" name="NLLProcessTeamLookup">
    <vt:lpwstr/>
  </property>
  <property fmtid="{D5CDD505-2E9C-101B-9397-08002B2CF9AE}" pid="77" name="CareActionCodeNonSurgicalTaxHTField0">
    <vt:lpwstr/>
  </property>
  <property fmtid="{D5CDD505-2E9C-101B-9397-08002B2CF9AE}" pid="78" name="CompulsoryActionTaxHTField0">
    <vt:lpwstr/>
  </property>
  <property fmtid="{D5CDD505-2E9C-101B-9397-08002B2CF9AE}" pid="79" name="NLLMeetingType">
    <vt:lpwstr/>
  </property>
  <property fmtid="{D5CDD505-2E9C-101B-9397-08002B2CF9AE}" pid="80" name="NLLProjectLeaderDiv">
    <vt:lpwstr/>
  </property>
  <property fmtid="{D5CDD505-2E9C-101B-9397-08002B2CF9AE}" pid="81" name="NLLProjectName">
    <vt:lpwstr/>
  </property>
  <property fmtid="{D5CDD505-2E9C-101B-9397-08002B2CF9AE}" pid="83" name="NLLMtptCode">
    <vt:lpwstr/>
  </property>
  <property fmtid="{D5CDD505-2E9C-101B-9397-08002B2CF9AE}" pid="84" name="ICD10Code">
    <vt:lpwstr/>
  </property>
  <property fmtid="{D5CDD505-2E9C-101B-9397-08002B2CF9AE}" pid="85" name="NLLProjectStatus">
    <vt:lpwstr/>
  </property>
  <property fmtid="{D5CDD505-2E9C-101B-9397-08002B2CF9AE}" pid="86" name="_dlc_policyId">
    <vt:lpwstr>0x010100D7963E0E5B7A40E5AEA07389401D709F007B1238BBD93543428C20870054E92DBF|1214505165</vt:lpwstr>
  </property>
  <property fmtid="{D5CDD505-2E9C-101B-9397-08002B2CF9AE}" pid="89" name="ItemRetentionFormula">
    <vt:lpwstr>&lt;formula id="Microsoft.Office.RecordsManagement.PolicyFeatures.Expiration.Formula.BuiltIn"&gt;&lt;number&gt;1&lt;/number&gt;&lt;property&gt;NLLThinningTime&lt;/property&gt;&lt;propertyid&gt;2793489f-7251-475b-a975-480031914936&lt;/propertyid&gt;&lt;period&gt;months&lt;/period&gt;&lt;/formula&gt;</vt:lpwstr>
  </property>
  <property fmtid="{D5CDD505-2E9C-101B-9397-08002B2CF9AE}" pid="91" name="_dlc_DocIdItemGuid">
    <vt:lpwstr>1080a115-ef71-4224-ab49-61cb709201e5</vt:lpwstr>
  </property>
  <property fmtid="{D5CDD505-2E9C-101B-9397-08002B2CF9AE}" pid="93" name="TaxCatchAll">
    <vt:lpwstr>11645;#;#1021;#;#10663;#;#8721;#</vt:lpwstr>
  </property>
  <property fmtid="{D5CDD505-2E9C-101B-9397-08002B2CF9AE}" pid="95" name="_dlc_ItemStageId">
    <vt:lpwstr/>
  </property>
  <property fmtid="{D5CDD505-2E9C-101B-9397-08002B2CF9AE}" pid="97" name="Order">
    <vt:r8>2417100</vt:r8>
  </property>
  <property fmtid="{D5CDD505-2E9C-101B-9397-08002B2CF9AE}" pid="98" name="xd_ProgID">
    <vt:lpwstr/>
  </property>
  <property fmtid="{D5CDD505-2E9C-101B-9397-08002B2CF9AE}" pid="99" name="_SourceUrl">
    <vt:lpwstr/>
  </property>
  <property fmtid="{D5CDD505-2E9C-101B-9397-08002B2CF9AE}" pid="100" name="_SharedFileIndex">
    <vt:lpwstr/>
  </property>
  <property fmtid="{D5CDD505-2E9C-101B-9397-08002B2CF9AE}" pid="101" name="TemplateUrl">
    <vt:lpwstr/>
  </property>
  <property fmtid="{D5CDD505-2E9C-101B-9397-08002B2CF9AE}" pid="103" name="NLLDecisionLevelGoverning">
    <vt:lpwstr/>
  </property>
  <property fmtid="{D5CDD505-2E9C-101B-9397-08002B2CF9AE}" pid="104" name="NLLFactOwner">
    <vt:lpwstr/>
  </property>
  <property fmtid="{D5CDD505-2E9C-101B-9397-08002B2CF9AE}" pid="105" name="NLLFactOwnerText">
    <vt:lpwstr/>
  </property>
  <property fmtid="{D5CDD505-2E9C-101B-9397-08002B2CF9AE}" pid="106" name="xd_Signature">
    <vt:bool>false</vt:bool>
  </property>
  <property fmtid="{D5CDD505-2E9C-101B-9397-08002B2CF9AE}" pid="107" name="NLLDecisionLevel">
    <vt:lpwstr/>
  </property>
  <property fmtid="{D5CDD505-2E9C-101B-9397-08002B2CF9AE}" pid="108" name="NLLPTCProcessLeader">
    <vt:lpwstr/>
  </property>
  <property fmtid="{D5CDD505-2E9C-101B-9397-08002B2CF9AE}" pid="110" name="NLLPTCVISEditor">
    <vt:lpwstr/>
  </property>
</Properties>
</file>